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539" r:id="rId2"/>
    <p:sldId id="549" r:id="rId3"/>
    <p:sldId id="543" r:id="rId4"/>
    <p:sldId id="554" r:id="rId5"/>
    <p:sldId id="551" r:id="rId6"/>
    <p:sldId id="544" r:id="rId7"/>
    <p:sldId id="532" r:id="rId8"/>
    <p:sldId id="501" r:id="rId9"/>
    <p:sldId id="555" r:id="rId10"/>
    <p:sldId id="545" r:id="rId11"/>
    <p:sldId id="546" r:id="rId12"/>
    <p:sldId id="502" r:id="rId13"/>
    <p:sldId id="503" r:id="rId14"/>
    <p:sldId id="504" r:id="rId15"/>
    <p:sldId id="505" r:id="rId16"/>
    <p:sldId id="550" r:id="rId17"/>
    <p:sldId id="506" r:id="rId18"/>
    <p:sldId id="507" r:id="rId19"/>
    <p:sldId id="536" r:id="rId20"/>
    <p:sldId id="508" r:id="rId21"/>
    <p:sldId id="509" r:id="rId22"/>
    <p:sldId id="511" r:id="rId23"/>
    <p:sldId id="533" r:id="rId24"/>
    <p:sldId id="542" r:id="rId25"/>
    <p:sldId id="556" r:id="rId26"/>
    <p:sldId id="512" r:id="rId27"/>
    <p:sldId id="535" r:id="rId28"/>
    <p:sldId id="548" r:id="rId29"/>
    <p:sldId id="513" r:id="rId30"/>
    <p:sldId id="516" r:id="rId31"/>
    <p:sldId id="517" r:id="rId32"/>
    <p:sldId id="557" r:id="rId33"/>
    <p:sldId id="519" r:id="rId34"/>
    <p:sldId id="520" r:id="rId35"/>
    <p:sldId id="521" r:id="rId36"/>
    <p:sldId id="522" r:id="rId37"/>
    <p:sldId id="523" r:id="rId38"/>
    <p:sldId id="524" r:id="rId39"/>
    <p:sldId id="525" r:id="rId40"/>
    <p:sldId id="526" r:id="rId41"/>
    <p:sldId id="527" r:id="rId42"/>
    <p:sldId id="528" r:id="rId43"/>
    <p:sldId id="529" r:id="rId44"/>
    <p:sldId id="530" r:id="rId45"/>
    <p:sldId id="552" r:id="rId46"/>
    <p:sldId id="558" r:id="rId47"/>
    <p:sldId id="559" r:id="rId48"/>
    <p:sldId id="560" r:id="rId49"/>
    <p:sldId id="553" r:id="rId50"/>
    <p:sldId id="547" r:id="rId51"/>
  </p:sldIdLst>
  <p:sldSz cx="9906000" cy="6858000" type="A4"/>
  <p:notesSz cx="6858000" cy="9028113"/>
  <p:defaultTextStyle>
    <a:defPPr>
      <a:defRPr lang="en-US"/>
    </a:defPPr>
    <a:lvl1pPr algn="l" rtl="0" eaLnBrk="0" fontAlgn="base" hangingPunct="0">
      <a:lnSpc>
        <a:spcPct val="120000"/>
      </a:lnSpc>
      <a:spcBef>
        <a:spcPct val="20000"/>
      </a:spcBef>
      <a:spcAft>
        <a:spcPct val="0"/>
      </a:spcAft>
      <a:buChar char="•"/>
      <a:defRPr sz="4000" b="1" i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lnSpc>
        <a:spcPct val="120000"/>
      </a:lnSpc>
      <a:spcBef>
        <a:spcPct val="20000"/>
      </a:spcBef>
      <a:spcAft>
        <a:spcPct val="0"/>
      </a:spcAft>
      <a:buChar char="•"/>
      <a:defRPr sz="4000" b="1" i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lnSpc>
        <a:spcPct val="120000"/>
      </a:lnSpc>
      <a:spcBef>
        <a:spcPct val="20000"/>
      </a:spcBef>
      <a:spcAft>
        <a:spcPct val="0"/>
      </a:spcAft>
      <a:buChar char="•"/>
      <a:defRPr sz="4000" b="1" i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lnSpc>
        <a:spcPct val="120000"/>
      </a:lnSpc>
      <a:spcBef>
        <a:spcPct val="20000"/>
      </a:spcBef>
      <a:spcAft>
        <a:spcPct val="0"/>
      </a:spcAft>
      <a:buChar char="•"/>
      <a:defRPr sz="4000" b="1" i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lnSpc>
        <a:spcPct val="120000"/>
      </a:lnSpc>
      <a:spcBef>
        <a:spcPct val="20000"/>
      </a:spcBef>
      <a:spcAft>
        <a:spcPct val="0"/>
      </a:spcAft>
      <a:buChar char="•"/>
      <a:defRPr sz="4000" b="1" i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4000" b="1" i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4000" b="1" i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4000" b="1" i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4000" b="1" i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44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66FFFF"/>
    <a:srgbClr val="99FF99"/>
    <a:srgbClr val="660066"/>
    <a:srgbClr val="333300"/>
    <a:srgbClr val="003366"/>
    <a:srgbClr val="FF9900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78" autoAdjust="0"/>
    <p:restoredTop sz="84631" autoAdjust="0"/>
  </p:normalViewPr>
  <p:slideViewPr>
    <p:cSldViewPr>
      <p:cViewPr varScale="1">
        <p:scale>
          <a:sx n="43" d="100"/>
          <a:sy n="43" d="100"/>
        </p:scale>
        <p:origin x="1229" y="48"/>
      </p:cViewPr>
      <p:guideLst>
        <p:guide orient="horz" pos="2208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28" d="100"/>
          <a:sy n="28" d="100"/>
        </p:scale>
        <p:origin x="-1266" y="-78"/>
      </p:cViewPr>
      <p:guideLst>
        <p:guide orient="horz" pos="2844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FontTx/>
              <a:buNone/>
              <a:defRPr sz="1200" b="0" i="0">
                <a:solidFill>
                  <a:schemeClr val="tx2"/>
                </a:solidFill>
                <a:effectLst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FontTx/>
              <a:buNone/>
              <a:defRPr sz="1200" b="0" i="0">
                <a:solidFill>
                  <a:schemeClr val="tx2"/>
                </a:solidFill>
                <a:effectLst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1546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577263"/>
            <a:ext cx="2971800" cy="45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FontTx/>
              <a:buNone/>
              <a:defRPr sz="1200" b="0" i="0">
                <a:solidFill>
                  <a:schemeClr val="tx2"/>
                </a:solidFill>
                <a:effectLst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1546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577263"/>
            <a:ext cx="2971800" cy="45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FontTx/>
              <a:buNone/>
              <a:defRPr sz="1200" b="0" i="0">
                <a:solidFill>
                  <a:schemeClr val="tx2"/>
                </a:solidFill>
                <a:effectLst/>
              </a:defRPr>
            </a:lvl1pPr>
          </a:lstStyle>
          <a:p>
            <a:pPr>
              <a:defRPr/>
            </a:pPr>
            <a:fld id="{7C5D0FC1-D3B0-4E9C-9E7A-7F8A4CD5DFC0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442310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FontTx/>
              <a:buNone/>
              <a:defRPr sz="1200" b="0" i="0">
                <a:effectLst/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FontTx/>
              <a:buNone/>
              <a:defRPr sz="1200" b="0" i="0">
                <a:effectLst/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389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85838" y="677863"/>
            <a:ext cx="4887912" cy="33845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287838"/>
            <a:ext cx="5029200" cy="406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noProof="0"/>
              <a:t>Haga clic para modificar el estilo de texto del patrón</a:t>
            </a:r>
          </a:p>
          <a:p>
            <a:pPr lvl="1"/>
            <a:r>
              <a:rPr lang="es-ES_tradnl" noProof="0"/>
              <a:t>Segundo nivel</a:t>
            </a:r>
          </a:p>
          <a:p>
            <a:pPr lvl="2"/>
            <a:r>
              <a:rPr lang="es-ES_tradnl" noProof="0"/>
              <a:t>Tercer nivel</a:t>
            </a:r>
          </a:p>
          <a:p>
            <a:pPr lvl="3"/>
            <a:r>
              <a:rPr lang="es-ES_tradnl" noProof="0"/>
              <a:t>Cuarto nivel</a:t>
            </a:r>
          </a:p>
          <a:p>
            <a:pPr lvl="4"/>
            <a:r>
              <a:rPr lang="es-ES_tradnl" noProof="0"/>
              <a:t>Quinto nivel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577263"/>
            <a:ext cx="2971800" cy="45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FontTx/>
              <a:buNone/>
              <a:defRPr sz="1200" b="0" i="0">
                <a:effectLst/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577263"/>
            <a:ext cx="2971800" cy="45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FontTx/>
              <a:buNone/>
              <a:defRPr sz="1200" b="0" i="0">
                <a:effectLst/>
                <a:latin typeface="Times New Roman" pitchFamily="18" charset="0"/>
              </a:defRPr>
            </a:lvl1pPr>
          </a:lstStyle>
          <a:p>
            <a:pPr>
              <a:defRPr/>
            </a:pPr>
            <a:fld id="{B996C08C-AA1F-4D61-A0EF-67AF0CE0AB82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311213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istemas.com/nodo.php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sistemas.com/ethernet.php" TargetMode="External"/><Relationship Id="rId5" Type="http://schemas.openxmlformats.org/officeDocument/2006/relationships/hyperlink" Target="https://sistemas.com/paquete.php" TargetMode="External"/><Relationship Id="rId4" Type="http://schemas.openxmlformats.org/officeDocument/2006/relationships/hyperlink" Target="https://sistemas.com/constante.php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5A7FED-C525-4416-B5AE-257ABE01D323}" type="slidenum">
              <a:rPr lang="es-ES_tradnl" smtClean="0"/>
              <a:pPr/>
              <a:t>1</a:t>
            </a:fld>
            <a:endParaRPr lang="es-ES_tradnl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99"/>
          </a:solidFill>
          <a:ln>
            <a:solidFill>
              <a:srgbClr val="000000"/>
            </a:solidFill>
          </a:ln>
        </p:spPr>
        <p:txBody>
          <a:bodyPr/>
          <a:lstStyle/>
          <a:p>
            <a:pPr algn="ctr"/>
            <a:r>
              <a:rPr lang="es-MX" sz="1800" b="1" dirty="0">
                <a:latin typeface="Verdana" pitchFamily="34" charset="0"/>
              </a:rPr>
              <a:t>Presentación de PowerPoint Nro. 8</a:t>
            </a:r>
          </a:p>
          <a:p>
            <a:pPr algn="ctr"/>
            <a:r>
              <a:rPr lang="es-MX" sz="1800" b="1">
                <a:latin typeface="Verdana" pitchFamily="34" charset="0"/>
              </a:rPr>
              <a:t>3-0-6 Tecbared-Introcom-08-2023 </a:t>
            </a:r>
            <a:r>
              <a:rPr lang="es-MX" sz="1800" b="1" dirty="0">
                <a:latin typeface="Verdana" pitchFamily="34" charset="0"/>
              </a:rPr>
              <a:t>- 1.pptx</a:t>
            </a:r>
          </a:p>
          <a:p>
            <a:pPr algn="ctr"/>
            <a:endParaRPr lang="es-MX" sz="1800" b="1" dirty="0">
              <a:latin typeface="Verdana" pitchFamily="34" charset="0"/>
            </a:endParaRPr>
          </a:p>
          <a:p>
            <a:endParaRPr lang="es-E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 txBox="1">
            <a:spLocks noGrp="1" noChangeArrowheads="1"/>
          </p:cNvSpPr>
          <p:nvPr/>
        </p:nvSpPr>
        <p:spPr bwMode="auto">
          <a:xfrm>
            <a:off x="3886200" y="8576707"/>
            <a:ext cx="2971800" cy="451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53C0130-421C-4A9B-8121-F84FC903249E}" type="slidenum">
              <a:rPr lang="es-ES_tradnl" sz="1200"/>
              <a:pPr algn="r"/>
              <a:t>2</a:t>
            </a:fld>
            <a:endParaRPr lang="es-ES_tradnl" sz="1200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7425" y="677863"/>
            <a:ext cx="4886325" cy="3384550"/>
          </a:xfrm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96C08C-AA1F-4D61-A0EF-67AF0CE0AB82}" type="slidenum">
              <a:rPr lang="es-ES_tradnl" smtClean="0"/>
              <a:pPr>
                <a:defRPr/>
              </a:pPr>
              <a:t>19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26043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Un 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Repetidor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 consiste básicamente en un dispositivo que se encarga de captar un señal de red, y poder redirigirla hacia nuevo destino, 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amplificando las distancias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 que se tienen entre 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  <a:hlinkClick r:id="rId3"/>
              </a:rPr>
              <a:t>nodo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 y nodo, y extendiendo lógicamente la transmisión de dicha red.</a:t>
            </a:r>
          </a:p>
          <a:p>
            <a:pPr fontAlgn="base"/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Esto soluciona entonces el problema de 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Debilidad de la Señal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, ya que lógicamente la intensidad en la que se difunde dicha información a través de los cables va disminuyendo su energía a medida que se aleja del punto de partida, por tanto que los 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Repetidores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 se encargan de capturar dicha señal y concentrarla para poder retransmitirla, continuando hacia su destino pero con una intensidad regular.</a:t>
            </a:r>
          </a:p>
          <a:p>
            <a:pPr fontAlgn="base"/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Resumiendo, estos dispositivos se encargan de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 Regenerar la Información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, recibiendo una señal eléctrica que está perdiendo su intensidad, y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 Concentrándola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, de modo tal que se mantenga siempre 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  <a:hlinkClick r:id="rId4"/>
              </a:rPr>
              <a:t>constante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 la calidad de la señal emitida, y brindando el mismo nivel de energía que tuvo originalmente desde su Nodo Inicial o punto de partida.</a:t>
            </a:r>
          </a:p>
          <a:p>
            <a:pPr fontAlgn="base"/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El funcionamiento básico de un 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Repetidor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 tiene un ciclo determinado de trabajo, regenerando un 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  <a:hlinkClick r:id="rId5"/>
              </a:rPr>
              <a:t>paquete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 de datos específico y permitiendo entonces que la distancia entre nodos no tenga influencia alguna, trabajando de la siguiente manera:</a:t>
            </a:r>
          </a:p>
          <a:p>
            <a:pPr fontAlgn="base"/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Recepción del paquete de datos</a:t>
            </a:r>
          </a:p>
          <a:p>
            <a:pPr fontAlgn="base"/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Rectificación y reconstrucción de bits en amplitud</a:t>
            </a:r>
          </a:p>
          <a:p>
            <a:pPr fontAlgn="base"/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Pasaje al siguiente segmento (considerándose que éstos están interconectados por medio repetidores)</a:t>
            </a:r>
          </a:p>
          <a:p>
            <a:pPr fontAlgn="base"/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Extensión máxima tolerando hasta 500 metros por cada ramal de Repetidor, con un máximo permitido de hasta 4 repetidores entre dos puntos</a:t>
            </a:r>
          </a:p>
          <a:p>
            <a:pPr fontAlgn="base"/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La principal elección por la cual se utilizan repetidores está en el bajo costo de emplazamiento, siendo entonces una forma barata de extender una red </a:t>
            </a:r>
            <a:r>
              <a:rPr lang="es-ES" sz="1200" b="1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  <a:hlinkClick r:id="rId6"/>
              </a:rPr>
              <a:t>Ethernet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, estableciendo además enlaces en los cambios de cableado y realizando uniones entre los mismos.</a:t>
            </a:r>
          </a:p>
          <a:p>
            <a:pPr fontAlgn="base"/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Si bien se encargan de repetir y amplificar todo tipo de señales eléctricas que son lógicamente necesarias a la hora de establecer un enlace, lo cierto es que es posible que si existe un error o un ruido en la comunicación también se logre una repetición del mismo, por lo que se irá difundiendo en cada conexión y no tiene una forma de solucionar este problema.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96C08C-AA1F-4D61-A0EF-67AF0CE0AB82}" type="slidenum">
              <a:rPr lang="es-ES_tradnl" smtClean="0"/>
              <a:pPr>
                <a:defRPr/>
              </a:pPr>
              <a:t>33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55276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Un bridge es un dispositivo de red que permite interconectar dos redes distintas. Pero a diferencia de otros dispositivos, seleccionan el tráfico que pasa de un segmento a otro, de forma tal que sólo el tráfico que parte de un dispositivo de un segmento y que va al otro segmento se transmite a través del bridge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96C08C-AA1F-4D61-A0EF-67AF0CE0AB82}" type="slidenum">
              <a:rPr lang="es-ES_tradnl" smtClean="0"/>
              <a:pPr>
                <a:defRPr/>
              </a:pPr>
              <a:t>35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57751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 Un monitor de red, detecta y analiza los nodos de la red, incluyendo sistema operativo. </a:t>
            </a:r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El programa puede supervisar los nodos y alertarle de cualquier cambio (nuevos nodos, nodos fuera de línea etc.). Enumera todos los nodos disponibles muestra estadística y resultados de la exploración, detallados para cada máquina individual, incluyendo un informe en tiempo real del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traceroute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, resultados del ping, servicios activos (puertos abiertos).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96C08C-AA1F-4D61-A0EF-67AF0CE0AB82}" type="slidenum">
              <a:rPr lang="es-ES_tradnl" smtClean="0"/>
              <a:pPr>
                <a:defRPr/>
              </a:pPr>
              <a:t>44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97854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CB60F-765E-40D1-8788-80E56A612E42}" type="slidenum">
              <a:rPr lang="es-ES_tradnl" smtClean="0"/>
              <a:pPr/>
              <a:t>49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05359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C41BBA-BA62-4A0E-9688-B90A0B5686EC}" type="datetime1">
              <a:rPr lang="es-ES_tradnl"/>
              <a:pPr>
                <a:defRPr/>
              </a:pPr>
              <a:t>26/03/2023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8523D7-E456-4161-8F47-FFE68381D859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8B7EE8-B326-4701-8957-8D4331B3CA94}" type="datetime1">
              <a:rPr lang="es-ES_tradnl"/>
              <a:pPr>
                <a:defRPr/>
              </a:pPr>
              <a:t>26/03/2023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2C3B36-B7A9-40FB-ACAC-D4D6A59F2E8C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7058025" y="609600"/>
            <a:ext cx="2105025" cy="54864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742950" y="609600"/>
            <a:ext cx="6162675" cy="54864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52DFA9-D7DC-4BCB-A5E9-9234AF90DAC8}" type="datetime1">
              <a:rPr lang="es-ES_tradnl"/>
              <a:pPr>
                <a:defRPr/>
              </a:pPr>
              <a:t>26/03/2023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07C3D8-E44D-44E5-B1F7-57222A791A52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856DF-490B-4E19-BCDC-BFD683AC657F}" type="datetime1">
              <a:rPr lang="es-ES_tradnl"/>
              <a:pPr>
                <a:defRPr/>
              </a:pPr>
              <a:t>26/03/2023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18D674-2D9E-4D99-83B4-BF2A60CA81F1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D3404B-EAD2-44C6-BA7F-268724B3C9DD}" type="datetime1">
              <a:rPr lang="es-ES_tradnl"/>
              <a:pPr>
                <a:defRPr/>
              </a:pPr>
              <a:t>26/03/2023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07BAB6-0363-42CC-8F4B-B314E6C9304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742950" y="1981200"/>
            <a:ext cx="413385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029200" y="1981200"/>
            <a:ext cx="413385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A449CE-728E-423B-82D9-A0F0F63C450A}" type="datetime1">
              <a:rPr lang="es-ES_tradnl"/>
              <a:pPr>
                <a:defRPr/>
              </a:pPr>
              <a:t>26/03/2023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E3EC11-0412-49F2-9AD5-9B34FD16209C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9F276A-9CB4-49E9-A025-B11835E33B45}" type="datetime1">
              <a:rPr lang="es-ES_tradnl"/>
              <a:pPr>
                <a:defRPr/>
              </a:pPr>
              <a:t>26/03/2023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DE223F-CE3C-4526-B5F6-6ADAC9A3534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68F29E-A9CD-48F5-95B0-ED1750A16CA3}" type="datetime1">
              <a:rPr lang="es-ES_tradnl"/>
              <a:pPr>
                <a:defRPr/>
              </a:pPr>
              <a:t>26/03/2023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D05689-5F34-4AE7-A92D-C278CF0ADB4A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7BA9B2-4F26-4A74-A315-EB3DF0BDC72F}" type="datetime1">
              <a:rPr lang="es-ES_tradnl"/>
              <a:pPr>
                <a:defRPr/>
              </a:pPr>
              <a:t>26/03/2023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8172B0-76A7-42B2-AB9F-A82DCB61290A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FC3754-7D09-4512-BDCE-59D5227660FA}" type="datetime1">
              <a:rPr lang="es-ES_tradnl"/>
              <a:pPr>
                <a:defRPr/>
              </a:pPr>
              <a:t>26/03/2023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103B51-D02E-4796-AE4B-FC752A09F9C1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4CBDFC-6CBD-4A73-B1EE-2373BB91FA32}" type="datetime1">
              <a:rPr lang="es-ES_tradnl"/>
              <a:pPr>
                <a:defRPr/>
              </a:pPr>
              <a:t>26/03/2023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44F71C-197D-4BF8-80C6-4A14C5B77143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5E7676"/>
            </a:gs>
            <a:gs pos="50000">
              <a:srgbClr val="CCFFFF"/>
            </a:gs>
            <a:gs pos="100000">
              <a:srgbClr val="5E7676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609600"/>
            <a:ext cx="84201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Haga</a:t>
            </a:r>
            <a:r>
              <a:rPr lang="en-US" dirty="0"/>
              <a:t> </a:t>
            </a:r>
            <a:r>
              <a:rPr lang="en-US" dirty="0" err="1"/>
              <a:t>clic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modificar</a:t>
            </a:r>
            <a:r>
              <a:rPr lang="en-US" dirty="0"/>
              <a:t> el </a:t>
            </a:r>
            <a:r>
              <a:rPr lang="en-US" dirty="0" err="1"/>
              <a:t>estilo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r>
              <a:rPr lang="en-US" dirty="0"/>
              <a:t> del </a:t>
            </a:r>
            <a:r>
              <a:rPr lang="en-US" dirty="0" err="1"/>
              <a:t>patrón</a:t>
            </a:r>
            <a:endParaRPr 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981200"/>
            <a:ext cx="84201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Haga clic para modificar el estilo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42950" y="6248400"/>
            <a:ext cx="2063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FontTx/>
              <a:buNone/>
              <a:defRPr sz="1400" b="0" i="0">
                <a:effectLst/>
                <a:latin typeface="+mn-lt"/>
              </a:defRPr>
            </a:lvl1pPr>
          </a:lstStyle>
          <a:p>
            <a:pPr>
              <a:defRPr/>
            </a:pPr>
            <a:fld id="{DF778D52-6F1C-421C-8122-70EAE15BB93A}" type="datetime1">
              <a:rPr lang="es-ES_tradnl"/>
              <a:pPr>
                <a:defRPr/>
              </a:pPr>
              <a:t>26/03/2023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8400"/>
            <a:ext cx="313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FontTx/>
              <a:buNone/>
              <a:defRPr sz="1400" b="0" i="0">
                <a:effectLst/>
                <a:latin typeface="Tahom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8400"/>
            <a:ext cx="2063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FontTx/>
              <a:buNone/>
              <a:defRPr sz="1400" b="0" i="0">
                <a:effectLst/>
                <a:latin typeface="Tahoma" charset="0"/>
              </a:defRPr>
            </a:lvl1pPr>
          </a:lstStyle>
          <a:p>
            <a:pPr>
              <a:defRPr/>
            </a:pPr>
            <a:fld id="{060CF3B2-6595-463A-8ECF-066E67BC00B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2.tiff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1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0811" y="764704"/>
            <a:ext cx="8736013" cy="2880319"/>
          </a:xfr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chemeClr val="accent2"/>
            </a:solidFill>
          </a:ln>
        </p:spPr>
        <p:txBody>
          <a:bodyPr anchor="t"/>
          <a:lstStyle/>
          <a:p>
            <a:pPr>
              <a:defRPr/>
            </a:pPr>
            <a:r>
              <a:rPr lang="es-AR" sz="4800" b="1" i="1" u="sng" dirty="0">
                <a:solidFill>
                  <a:srgbClr val="333399"/>
                </a:solidFill>
                <a:latin typeface="Arial" charset="0"/>
              </a:rPr>
              <a:t>Tecnología de Redes 2634</a:t>
            </a:r>
            <a:br>
              <a:rPr lang="es-AR" sz="4800" b="1" i="1" u="sng" dirty="0">
                <a:solidFill>
                  <a:srgbClr val="333399"/>
                </a:solidFill>
                <a:latin typeface="Arial" charset="0"/>
              </a:rPr>
            </a:br>
            <a:r>
              <a:rPr lang="es-AR" sz="4000" b="1" i="1" u="sng" dirty="0">
                <a:solidFill>
                  <a:srgbClr val="333399"/>
                </a:solidFill>
                <a:latin typeface="Arial" charset="0"/>
              </a:rPr>
              <a:t>Introducción a las Comunicaciones 3007</a:t>
            </a:r>
            <a:endParaRPr lang="es-AR" sz="4000" i="1" u="sng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  <p:sp>
        <p:nvSpPr>
          <p:cNvPr id="390150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521717" y="4149080"/>
            <a:ext cx="6934200" cy="1752600"/>
          </a:xfrm>
          <a:solidFill>
            <a:schemeClr val="accent2">
              <a:lumMod val="40000"/>
              <a:lumOff val="60000"/>
            </a:schemeClr>
          </a:solidFill>
          <a:ln w="76200">
            <a:solidFill>
              <a:schemeClr val="accent2"/>
            </a:solidFill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s-ES_tradnl" sz="2800" i="1" u="sng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Hardware y  Software de Telecomunicaciones </a:t>
            </a:r>
            <a:r>
              <a:rPr lang="es-ES_tradnl" sz="2800" i="1" u="sng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Nº</a:t>
            </a:r>
            <a:r>
              <a:rPr lang="es-ES_tradnl" sz="2800" i="1" u="sng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 1</a:t>
            </a:r>
            <a:r>
              <a:rPr lang="es-MX" sz="4000" b="1" i="1" u="sng" dirty="0">
                <a:solidFill>
                  <a:schemeClr val="accent2">
                    <a:lumMod val="75000"/>
                  </a:schemeClr>
                </a:solidFill>
                <a:latin typeface="Arial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es-AR" sz="4000" b="1" i="1" u="sng" dirty="0">
                <a:solidFill>
                  <a:srgbClr val="333399"/>
                </a:solidFill>
                <a:latin typeface="Arial" charset="0"/>
              </a:rPr>
              <a:t>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 idx="4294967295"/>
          </p:nvPr>
        </p:nvSpPr>
        <p:spPr>
          <a:xfrm>
            <a:off x="598264" y="0"/>
            <a:ext cx="9073008" cy="1143000"/>
          </a:xfr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rgbClr val="003399"/>
            </a:solidFill>
          </a:ln>
        </p:spPr>
        <p:txBody>
          <a:bodyPr/>
          <a:lstStyle/>
          <a:p>
            <a:r>
              <a:rPr lang="es-AR" sz="4000" b="1" i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La Dirección MAC </a:t>
            </a:r>
            <a:endParaRPr lang="en-US" sz="4000" b="1" i="1">
              <a:solidFill>
                <a:schemeClr val="accent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4900677"/>
              </p:ext>
            </p:extLst>
          </p:nvPr>
        </p:nvGraphicFramePr>
        <p:xfrm>
          <a:off x="200472" y="1325453"/>
          <a:ext cx="5760640" cy="3340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2" imgW="3039120" imgH="1657800" progId="Paint.Picture">
                  <p:embed/>
                </p:oleObj>
              </mc:Choice>
              <mc:Fallback>
                <p:oleObj name="Imagen de mapa de bits" r:id="rId2" imgW="3039120" imgH="16578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0472" y="1325453"/>
                        <a:ext cx="5760640" cy="3340460"/>
                      </a:xfrm>
                      <a:prstGeom prst="rect">
                        <a:avLst/>
                      </a:prstGeom>
                      <a:ln w="76200">
                        <a:solidFill>
                          <a:schemeClr val="accent2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9692" y="4924604"/>
            <a:ext cx="7022529" cy="1924050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276" y="1786008"/>
            <a:ext cx="3638151" cy="2419350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 idx="4294967295"/>
          </p:nvPr>
        </p:nvSpPr>
        <p:spPr>
          <a:xfrm>
            <a:off x="200025" y="115888"/>
            <a:ext cx="9432925" cy="1143000"/>
          </a:xfr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rgbClr val="003399"/>
            </a:solidFill>
            <a:headEnd type="none" w="med" len="med"/>
            <a:tailEnd type="none" w="med" len="med"/>
          </a:ln>
        </p:spPr>
        <p:txBody>
          <a:bodyPr/>
          <a:lstStyle/>
          <a:p>
            <a:r>
              <a:rPr lang="es-AR" sz="4000" b="1" i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La Dirección MAC </a:t>
            </a:r>
            <a:endParaRPr lang="en-US" sz="4000" b="1" i="1">
              <a:solidFill>
                <a:schemeClr val="accent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00025" y="1484313"/>
            <a:ext cx="9432925" cy="2449512"/>
          </a:xfr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chemeClr val="accent2"/>
            </a:solidFill>
            <a:headEnd type="none" w="med" len="med"/>
            <a:tailEnd type="none" w="med" len="med"/>
          </a:ln>
        </p:spPr>
        <p:txBody>
          <a:bodyPr/>
          <a:lstStyle/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AR" sz="24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Todos los bits en 1 indican </a:t>
            </a:r>
            <a:r>
              <a:rPr lang="es-AR" sz="2400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broadcast</a:t>
            </a:r>
            <a:r>
              <a:rPr lang="es-AR" sz="24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: FF-FF-FF-FF-FF-FF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AR" sz="24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Los dos primeros bits del primer octeto están reservados:</a:t>
            </a:r>
          </a:p>
          <a:p>
            <a:pPr marL="990600" lvl="1" indent="-533400">
              <a:lnSpc>
                <a:spcPct val="90000"/>
              </a:lnSpc>
              <a:buFontTx/>
              <a:buChar char="•"/>
            </a:pPr>
            <a:r>
              <a:rPr lang="es-AR" sz="24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El primero indica Multicas/</a:t>
            </a:r>
            <a:r>
              <a:rPr lang="es-AR" sz="2400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Unicast</a:t>
            </a:r>
            <a:endParaRPr lang="es-AR" sz="2400" b="1" i="1" dirty="0">
              <a:solidFill>
                <a:schemeClr val="accent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  <a:p>
            <a:pPr marL="990600" lvl="1" indent="-533400">
              <a:lnSpc>
                <a:spcPct val="90000"/>
              </a:lnSpc>
              <a:buFontTx/>
              <a:buChar char="•"/>
            </a:pPr>
            <a:r>
              <a:rPr lang="es-AR" sz="24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El segundo si la MAC está asignada localmente es la grabada en la placa de red (NIC)</a:t>
            </a:r>
          </a:p>
          <a:p>
            <a:pPr marL="609600" indent="-609600" algn="ctr">
              <a:lnSpc>
                <a:spcPct val="90000"/>
              </a:lnSpc>
              <a:buFontTx/>
              <a:buNone/>
            </a:pPr>
            <a:r>
              <a:rPr lang="es-AR" sz="2400" b="1" i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Ejemplo: 00:0F:E2:07:F2:E0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73524"/>
              </p:ext>
            </p:extLst>
          </p:nvPr>
        </p:nvGraphicFramePr>
        <p:xfrm>
          <a:off x="560388" y="4076700"/>
          <a:ext cx="8929687" cy="660400"/>
        </p:xfrm>
        <a:graphic>
          <a:graphicData uri="http://schemas.openxmlformats.org/drawingml/2006/table">
            <a:tbl>
              <a:tblPr/>
              <a:tblGrid>
                <a:gridCol w="1487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74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8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874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</a:rPr>
                        <a:t>00000000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</a:rPr>
                        <a:t>00001111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</a:rPr>
                        <a:t>11100010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</a:rPr>
                        <a:t>00000111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</a:rPr>
                        <a:t>11110010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</a:rPr>
                        <a:t>11100000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6" name="Straight Arrow Connector 5"/>
          <p:cNvCxnSpPr>
            <a:cxnSpLocks noChangeShapeType="1"/>
          </p:cNvCxnSpPr>
          <p:nvPr/>
        </p:nvCxnSpPr>
        <p:spPr bwMode="auto">
          <a:xfrm flipH="1" flipV="1">
            <a:off x="1857375" y="4797425"/>
            <a:ext cx="1392238" cy="601663"/>
          </a:xfrm>
          <a:prstGeom prst="straightConnector1">
            <a:avLst/>
          </a:prstGeom>
          <a:noFill/>
          <a:ln w="38100" algn="ctr">
            <a:solidFill>
              <a:srgbClr val="4A7EBB"/>
            </a:solidFill>
            <a:round/>
            <a:headEnd type="triangle" w="med" len="med"/>
            <a:tailEnd/>
          </a:ln>
        </p:spPr>
      </p:cxnSp>
      <p:sp>
        <p:nvSpPr>
          <p:cNvPr id="56341" name="TextBox 7"/>
          <p:cNvSpPr txBox="1">
            <a:spLocks noChangeArrowheads="1"/>
          </p:cNvSpPr>
          <p:nvPr/>
        </p:nvSpPr>
        <p:spPr bwMode="auto">
          <a:xfrm>
            <a:off x="3563938" y="4941888"/>
            <a:ext cx="3208337" cy="7016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AR" sz="2000" i="0" dirty="0">
                <a:solidFill>
                  <a:srgbClr val="003399"/>
                </a:solidFill>
                <a:latin typeface="Calibri" pitchFamily="34" charset="0"/>
              </a:rPr>
              <a:t>Indica </a:t>
            </a:r>
            <a:r>
              <a:rPr lang="es-AR" sz="2000" i="0" dirty="0" err="1">
                <a:solidFill>
                  <a:srgbClr val="003399"/>
                </a:solidFill>
                <a:latin typeface="Calibri" pitchFamily="34" charset="0"/>
              </a:rPr>
              <a:t>unicast</a:t>
            </a:r>
            <a:endParaRPr lang="es-AR" sz="2000" i="0" dirty="0">
              <a:solidFill>
                <a:srgbClr val="003399"/>
              </a:solidFill>
              <a:latin typeface="Calibri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AR" sz="2000" i="0" dirty="0">
                <a:solidFill>
                  <a:srgbClr val="003399"/>
                </a:solidFill>
                <a:latin typeface="Calibri" pitchFamily="34" charset="0"/>
              </a:rPr>
              <a:t>00000001 indicaría </a:t>
            </a:r>
            <a:r>
              <a:rPr lang="es-AR" sz="2000" i="0" dirty="0" err="1">
                <a:solidFill>
                  <a:srgbClr val="003399"/>
                </a:solidFill>
                <a:latin typeface="Calibri" pitchFamily="34" charset="0"/>
              </a:rPr>
              <a:t>multicast</a:t>
            </a:r>
            <a:endParaRPr lang="en-US" sz="2000" i="0" dirty="0">
              <a:solidFill>
                <a:srgbClr val="003399"/>
              </a:solidFill>
              <a:latin typeface="Calibri" pitchFamily="34" charset="0"/>
            </a:endParaRPr>
          </a:p>
        </p:txBody>
      </p:sp>
      <p:sp>
        <p:nvSpPr>
          <p:cNvPr id="56342" name="TextBox 8"/>
          <p:cNvSpPr txBox="1">
            <a:spLocks noChangeArrowheads="1"/>
          </p:cNvSpPr>
          <p:nvPr/>
        </p:nvSpPr>
        <p:spPr bwMode="auto">
          <a:xfrm>
            <a:off x="200026" y="5734050"/>
            <a:ext cx="9432924" cy="10156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AR" sz="2800" b="0" i="0" dirty="0">
                <a:solidFill>
                  <a:schemeClr val="accent2">
                    <a:lumMod val="75000"/>
                  </a:schemeClr>
                </a:solidFill>
                <a:latin typeface="Calibri" pitchFamily="34" charset="0"/>
              </a:rPr>
              <a:t>¿A que fabricante pertenece esta Dirección MAC?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3200" b="0" i="0" dirty="0">
                <a:solidFill>
                  <a:schemeClr val="accent2">
                    <a:lumMod val="75000"/>
                  </a:schemeClr>
                </a:solidFill>
                <a:latin typeface="Calibri" pitchFamily="34" charset="0"/>
              </a:rPr>
              <a:t>http://www.wireshark.org/tools/oui-lookup.htm</a:t>
            </a:r>
            <a:endParaRPr lang="en-US" sz="1800" b="0" i="0" dirty="0">
              <a:solidFill>
                <a:schemeClr val="accent2">
                  <a:lumMod val="75000"/>
                </a:schemeClr>
              </a:solidFill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/>
          <p:cNvSpPr>
            <a:spLocks noGrp="1" noChangeArrowheads="1"/>
          </p:cNvSpPr>
          <p:nvPr>
            <p:ph type="title"/>
          </p:nvPr>
        </p:nvSpPr>
        <p:spPr>
          <a:xfrm>
            <a:off x="416496" y="304800"/>
            <a:ext cx="9260904" cy="1139410"/>
          </a:xfrm>
          <a:solidFill>
            <a:schemeClr val="accent2">
              <a:lumMod val="40000"/>
              <a:lumOff val="60000"/>
            </a:schemeClr>
          </a:solidFill>
        </p:spPr>
        <p:txBody>
          <a:bodyPr wrap="none" anchor="t"/>
          <a:lstStyle/>
          <a:p>
            <a:pPr>
              <a:defRPr/>
            </a:pPr>
            <a:r>
              <a:rPr lang="es-ES_tradnl" sz="3200" b="1" i="1" u="sng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Componentes de Red</a:t>
            </a:r>
            <a:br>
              <a:rPr lang="es-ES_tradnl" sz="3200" b="1" i="1" u="sng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</a:br>
            <a:r>
              <a:rPr lang="es-ES_tradnl" sz="3200" b="1" i="1" u="sng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Modem</a:t>
            </a:r>
            <a:endParaRPr lang="es-ES_tradnl" sz="3200" b="1" dirty="0">
              <a:solidFill>
                <a:schemeClr val="accent2"/>
              </a:solidFill>
              <a:latin typeface="Verdana" pitchFamily="34" charset="0"/>
            </a:endParaRPr>
          </a:p>
        </p:txBody>
      </p:sp>
      <p:sp>
        <p:nvSpPr>
          <p:cNvPr id="349187" name="Freeform 3"/>
          <p:cNvSpPr>
            <a:spLocks/>
          </p:cNvSpPr>
          <p:nvPr/>
        </p:nvSpPr>
        <p:spPr bwMode="auto">
          <a:xfrm>
            <a:off x="239713" y="1987550"/>
            <a:ext cx="9566275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024" y="0"/>
              </a:cxn>
            </a:cxnLst>
            <a:rect l="0" t="0" r="r" b="b"/>
            <a:pathLst>
              <a:path w="6025" h="1">
                <a:moveTo>
                  <a:pt x="0" y="0"/>
                </a:moveTo>
                <a:lnTo>
                  <a:pt x="6024" y="0"/>
                </a:lnTo>
              </a:path>
            </a:pathLst>
          </a:custGeom>
          <a:noFill/>
          <a:ln w="635" cap="flat" cmpd="sng">
            <a:solidFill>
              <a:srgbClr val="0000FF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74650" y="1636673"/>
            <a:ext cx="9296400" cy="3536285"/>
          </a:xfrm>
          <a:solidFill>
            <a:schemeClr val="accent2">
              <a:lumMod val="40000"/>
              <a:lumOff val="60000"/>
            </a:schemeClr>
          </a:solidFill>
        </p:spPr>
        <p:txBody>
          <a:bodyPr wrap="none"/>
          <a:lstStyle/>
          <a:p>
            <a:pPr marL="206375" indent="-206375" algn="just">
              <a:lnSpc>
                <a:spcPct val="91000"/>
              </a:lnSpc>
              <a:spcBef>
                <a:spcPct val="0"/>
              </a:spcBef>
              <a:buFontTx/>
              <a:buNone/>
            </a:pPr>
            <a:r>
              <a:rPr lang="es-ES_tradnl" sz="2800" b="1" i="1" u="sng" dirty="0">
                <a:solidFill>
                  <a:srgbClr val="800000"/>
                </a:solidFill>
                <a:latin typeface="Arial" charset="0"/>
              </a:rPr>
              <a:t>Equipo terminación de </a:t>
            </a:r>
            <a:r>
              <a:rPr lang="es-ES_tradnl" sz="2800" b="1" i="1" u="sng" dirty="0" err="1">
                <a:solidFill>
                  <a:srgbClr val="800000"/>
                </a:solidFill>
                <a:latin typeface="Arial" charset="0"/>
              </a:rPr>
              <a:t>circuto</a:t>
            </a:r>
            <a:r>
              <a:rPr lang="es-ES_tradnl" sz="2800" b="1" i="1" u="sng" dirty="0">
                <a:solidFill>
                  <a:srgbClr val="800000"/>
                </a:solidFill>
                <a:latin typeface="Arial" charset="0"/>
              </a:rPr>
              <a:t> de datos (E.T.C.D.)</a:t>
            </a:r>
            <a:endParaRPr lang="es-ES_tradnl" sz="2800" dirty="0">
              <a:latin typeface="Arial" charset="0"/>
            </a:endParaRPr>
          </a:p>
          <a:p>
            <a:pPr marL="0" indent="0">
              <a:lnSpc>
                <a:spcPct val="91000"/>
              </a:lnSpc>
              <a:spcBef>
                <a:spcPct val="61000"/>
              </a:spcBef>
              <a:buFontTx/>
              <a:buNone/>
            </a:pPr>
            <a:r>
              <a:rPr lang="es-ES_tradnl" sz="2400" b="1" dirty="0">
                <a:solidFill>
                  <a:schemeClr val="accent2"/>
                </a:solidFill>
                <a:latin typeface="Arial" charset="0"/>
              </a:rPr>
              <a:t>Su Misión consiste en transformar las señales portadoras</a:t>
            </a:r>
          </a:p>
          <a:p>
            <a:pPr marL="0" indent="0">
              <a:lnSpc>
                <a:spcPct val="91000"/>
              </a:lnSpc>
              <a:spcBef>
                <a:spcPct val="61000"/>
              </a:spcBef>
              <a:buFontTx/>
              <a:buNone/>
            </a:pPr>
            <a:r>
              <a:rPr lang="es-ES_tradnl" sz="2400" b="1" dirty="0">
                <a:solidFill>
                  <a:schemeClr val="accent2"/>
                </a:solidFill>
                <a:latin typeface="Arial" charset="0"/>
              </a:rPr>
              <a:t>de la información a transmitir en otras para ser enviados</a:t>
            </a:r>
          </a:p>
          <a:p>
            <a:pPr marL="0" indent="0">
              <a:lnSpc>
                <a:spcPct val="91000"/>
              </a:lnSpc>
              <a:spcBef>
                <a:spcPct val="61000"/>
              </a:spcBef>
              <a:buFontTx/>
              <a:buNone/>
            </a:pPr>
            <a:r>
              <a:rPr lang="es-ES_tradnl" sz="2400" b="1" dirty="0">
                <a:solidFill>
                  <a:schemeClr val="accent2"/>
                </a:solidFill>
                <a:latin typeface="Arial" charset="0"/>
              </a:rPr>
              <a:t>por los medios de Telecomunicaciones clásicos.</a:t>
            </a:r>
            <a:br>
              <a:rPr lang="es-ES_tradnl" sz="2400" b="1" dirty="0">
                <a:solidFill>
                  <a:schemeClr val="accent2"/>
                </a:solidFill>
                <a:latin typeface="Arial" charset="0"/>
              </a:rPr>
            </a:br>
            <a:endParaRPr lang="es-ES_tradnl" sz="2400" b="1" dirty="0">
              <a:solidFill>
                <a:schemeClr val="accent2"/>
              </a:solidFill>
              <a:latin typeface="Arial" charset="0"/>
            </a:endParaRPr>
          </a:p>
          <a:p>
            <a:pPr marL="0" indent="0">
              <a:lnSpc>
                <a:spcPct val="91000"/>
              </a:lnSpc>
              <a:spcBef>
                <a:spcPct val="61000"/>
              </a:spcBef>
              <a:buFontTx/>
              <a:buNone/>
            </a:pPr>
            <a:r>
              <a:rPr lang="es-ES_tradnl" sz="2400" b="1" dirty="0">
                <a:solidFill>
                  <a:schemeClr val="accent2"/>
                </a:solidFill>
                <a:latin typeface="Arial" charset="0"/>
              </a:rPr>
              <a:t>El dispositivo definido es el MODEM cuya misión esencial</a:t>
            </a:r>
          </a:p>
          <a:p>
            <a:pPr marL="0" indent="0" algn="just">
              <a:lnSpc>
                <a:spcPct val="91000"/>
              </a:lnSpc>
              <a:spcBef>
                <a:spcPct val="61000"/>
              </a:spcBef>
              <a:buFontTx/>
              <a:buNone/>
            </a:pPr>
            <a:r>
              <a:rPr lang="es-ES_tradnl" sz="2400" b="1" dirty="0">
                <a:solidFill>
                  <a:schemeClr val="accent2"/>
                </a:solidFill>
                <a:latin typeface="Arial" charset="0"/>
              </a:rPr>
              <a:t>es la de modulación/demodulación.</a:t>
            </a:r>
          </a:p>
        </p:txBody>
      </p:sp>
      <p:grpSp>
        <p:nvGrpSpPr>
          <p:cNvPr id="9221" name="Group 5"/>
          <p:cNvGrpSpPr>
            <a:grpSpLocks/>
          </p:cNvGrpSpPr>
          <p:nvPr/>
        </p:nvGrpSpPr>
        <p:grpSpPr bwMode="auto">
          <a:xfrm>
            <a:off x="2279650" y="5334000"/>
            <a:ext cx="5486400" cy="1524000"/>
            <a:chOff x="2226" y="3212"/>
            <a:chExt cx="2789" cy="776"/>
          </a:xfrm>
        </p:grpSpPr>
        <p:sp>
          <p:nvSpPr>
            <p:cNvPr id="349190" name="Freeform 6"/>
            <p:cNvSpPr>
              <a:spLocks/>
            </p:cNvSpPr>
            <p:nvPr/>
          </p:nvSpPr>
          <p:spPr bwMode="auto">
            <a:xfrm>
              <a:off x="2841" y="3668"/>
              <a:ext cx="2019" cy="268"/>
            </a:xfrm>
            <a:custGeom>
              <a:avLst/>
              <a:gdLst/>
              <a:ahLst/>
              <a:cxnLst>
                <a:cxn ang="0">
                  <a:pos x="988" y="235"/>
                </a:cxn>
                <a:cxn ang="0">
                  <a:pos x="2018" y="206"/>
                </a:cxn>
                <a:cxn ang="0">
                  <a:pos x="2018" y="119"/>
                </a:cxn>
                <a:cxn ang="0">
                  <a:pos x="2018" y="119"/>
                </a:cxn>
                <a:cxn ang="0">
                  <a:pos x="2018" y="0"/>
                </a:cxn>
                <a:cxn ang="0">
                  <a:pos x="0" y="52"/>
                </a:cxn>
                <a:cxn ang="0">
                  <a:pos x="0" y="179"/>
                </a:cxn>
                <a:cxn ang="0">
                  <a:pos x="0" y="178"/>
                </a:cxn>
                <a:cxn ang="0">
                  <a:pos x="0" y="267"/>
                </a:cxn>
                <a:cxn ang="0">
                  <a:pos x="988" y="235"/>
                </a:cxn>
                <a:cxn ang="0">
                  <a:pos x="988" y="235"/>
                </a:cxn>
              </a:cxnLst>
              <a:rect l="0" t="0" r="r" b="b"/>
              <a:pathLst>
                <a:path w="2019" h="268">
                  <a:moveTo>
                    <a:pt x="988" y="235"/>
                  </a:moveTo>
                  <a:lnTo>
                    <a:pt x="2018" y="206"/>
                  </a:lnTo>
                  <a:lnTo>
                    <a:pt x="2018" y="119"/>
                  </a:lnTo>
                  <a:lnTo>
                    <a:pt x="2018" y="119"/>
                  </a:lnTo>
                  <a:lnTo>
                    <a:pt x="2018" y="0"/>
                  </a:lnTo>
                  <a:lnTo>
                    <a:pt x="0" y="52"/>
                  </a:lnTo>
                  <a:lnTo>
                    <a:pt x="0" y="179"/>
                  </a:lnTo>
                  <a:lnTo>
                    <a:pt x="0" y="178"/>
                  </a:lnTo>
                  <a:lnTo>
                    <a:pt x="0" y="267"/>
                  </a:lnTo>
                  <a:lnTo>
                    <a:pt x="988" y="235"/>
                  </a:lnTo>
                  <a:lnTo>
                    <a:pt x="988" y="235"/>
                  </a:lnTo>
                </a:path>
              </a:pathLst>
            </a:custGeom>
            <a:solidFill>
              <a:srgbClr val="000000"/>
            </a:solidFill>
            <a:ln w="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191" name="Freeform 7"/>
            <p:cNvSpPr>
              <a:spLocks/>
            </p:cNvSpPr>
            <p:nvPr/>
          </p:nvSpPr>
          <p:spPr bwMode="auto">
            <a:xfrm>
              <a:off x="2226" y="3212"/>
              <a:ext cx="2789" cy="776"/>
            </a:xfrm>
            <a:custGeom>
              <a:avLst/>
              <a:gdLst/>
              <a:ahLst/>
              <a:cxnLst>
                <a:cxn ang="0">
                  <a:pos x="2714" y="706"/>
                </a:cxn>
                <a:cxn ang="0">
                  <a:pos x="1602" y="739"/>
                </a:cxn>
                <a:cxn ang="0">
                  <a:pos x="1603" y="691"/>
                </a:cxn>
                <a:cxn ang="0">
                  <a:pos x="2633" y="662"/>
                </a:cxn>
                <a:cxn ang="0">
                  <a:pos x="2633" y="575"/>
                </a:cxn>
                <a:cxn ang="0">
                  <a:pos x="2633" y="575"/>
                </a:cxn>
                <a:cxn ang="0">
                  <a:pos x="2633" y="456"/>
                </a:cxn>
                <a:cxn ang="0">
                  <a:pos x="615" y="508"/>
                </a:cxn>
                <a:cxn ang="0">
                  <a:pos x="615" y="635"/>
                </a:cxn>
                <a:cxn ang="0">
                  <a:pos x="615" y="634"/>
                </a:cxn>
                <a:cxn ang="0">
                  <a:pos x="615" y="723"/>
                </a:cxn>
                <a:cxn ang="0">
                  <a:pos x="1603" y="691"/>
                </a:cxn>
                <a:cxn ang="0">
                  <a:pos x="1603" y="691"/>
                </a:cxn>
                <a:cxn ang="0">
                  <a:pos x="1603" y="739"/>
                </a:cxn>
                <a:cxn ang="0">
                  <a:pos x="1598" y="739"/>
                </a:cxn>
                <a:cxn ang="0">
                  <a:pos x="480" y="775"/>
                </a:cxn>
                <a:cxn ang="0">
                  <a:pos x="481" y="775"/>
                </a:cxn>
                <a:cxn ang="0">
                  <a:pos x="471" y="775"/>
                </a:cxn>
                <a:cxn ang="0">
                  <a:pos x="467" y="773"/>
                </a:cxn>
                <a:cxn ang="0">
                  <a:pos x="456" y="763"/>
                </a:cxn>
                <a:cxn ang="0">
                  <a:pos x="442" y="748"/>
                </a:cxn>
                <a:cxn ang="0">
                  <a:pos x="0" y="244"/>
                </a:cxn>
                <a:cxn ang="0">
                  <a:pos x="0" y="155"/>
                </a:cxn>
                <a:cxn ang="0">
                  <a:pos x="14" y="30"/>
                </a:cxn>
                <a:cxn ang="0">
                  <a:pos x="200" y="26"/>
                </a:cxn>
                <a:cxn ang="0">
                  <a:pos x="220" y="41"/>
                </a:cxn>
                <a:cxn ang="0">
                  <a:pos x="640" y="34"/>
                </a:cxn>
                <a:cxn ang="0">
                  <a:pos x="614" y="18"/>
                </a:cxn>
                <a:cxn ang="0">
                  <a:pos x="1211" y="10"/>
                </a:cxn>
                <a:cxn ang="0">
                  <a:pos x="1244" y="25"/>
                </a:cxn>
                <a:cxn ang="0">
                  <a:pos x="1550" y="19"/>
                </a:cxn>
                <a:cxn ang="0">
                  <a:pos x="1512" y="4"/>
                </a:cxn>
                <a:cxn ang="0">
                  <a:pos x="1680" y="0"/>
                </a:cxn>
                <a:cxn ang="0">
                  <a:pos x="2712" y="403"/>
                </a:cxn>
                <a:cxn ang="0">
                  <a:pos x="2722" y="407"/>
                </a:cxn>
                <a:cxn ang="0">
                  <a:pos x="2731" y="412"/>
                </a:cxn>
                <a:cxn ang="0">
                  <a:pos x="2739" y="418"/>
                </a:cxn>
                <a:cxn ang="0">
                  <a:pos x="2788" y="560"/>
                </a:cxn>
                <a:cxn ang="0">
                  <a:pos x="2786" y="563"/>
                </a:cxn>
                <a:cxn ang="0">
                  <a:pos x="2785" y="568"/>
                </a:cxn>
                <a:cxn ang="0">
                  <a:pos x="2735" y="687"/>
                </a:cxn>
                <a:cxn ang="0">
                  <a:pos x="2728" y="697"/>
                </a:cxn>
                <a:cxn ang="0">
                  <a:pos x="2722" y="701"/>
                </a:cxn>
                <a:cxn ang="0">
                  <a:pos x="2714" y="706"/>
                </a:cxn>
                <a:cxn ang="0">
                  <a:pos x="2714" y="706"/>
                </a:cxn>
              </a:cxnLst>
              <a:rect l="0" t="0" r="r" b="b"/>
              <a:pathLst>
                <a:path w="2789" h="776">
                  <a:moveTo>
                    <a:pt x="2714" y="706"/>
                  </a:moveTo>
                  <a:lnTo>
                    <a:pt x="1602" y="739"/>
                  </a:lnTo>
                  <a:lnTo>
                    <a:pt x="1603" y="691"/>
                  </a:lnTo>
                  <a:lnTo>
                    <a:pt x="2633" y="662"/>
                  </a:lnTo>
                  <a:lnTo>
                    <a:pt x="2633" y="575"/>
                  </a:lnTo>
                  <a:lnTo>
                    <a:pt x="2633" y="575"/>
                  </a:lnTo>
                  <a:lnTo>
                    <a:pt x="2633" y="456"/>
                  </a:lnTo>
                  <a:lnTo>
                    <a:pt x="615" y="508"/>
                  </a:lnTo>
                  <a:lnTo>
                    <a:pt x="615" y="635"/>
                  </a:lnTo>
                  <a:lnTo>
                    <a:pt x="615" y="634"/>
                  </a:lnTo>
                  <a:lnTo>
                    <a:pt x="615" y="723"/>
                  </a:lnTo>
                  <a:lnTo>
                    <a:pt x="1603" y="691"/>
                  </a:lnTo>
                  <a:lnTo>
                    <a:pt x="1603" y="691"/>
                  </a:lnTo>
                  <a:lnTo>
                    <a:pt x="1603" y="739"/>
                  </a:lnTo>
                  <a:lnTo>
                    <a:pt x="1598" y="739"/>
                  </a:lnTo>
                  <a:lnTo>
                    <a:pt x="480" y="775"/>
                  </a:lnTo>
                  <a:lnTo>
                    <a:pt x="481" y="775"/>
                  </a:lnTo>
                  <a:lnTo>
                    <a:pt x="471" y="775"/>
                  </a:lnTo>
                  <a:lnTo>
                    <a:pt x="467" y="773"/>
                  </a:lnTo>
                  <a:lnTo>
                    <a:pt x="456" y="763"/>
                  </a:lnTo>
                  <a:lnTo>
                    <a:pt x="442" y="748"/>
                  </a:lnTo>
                  <a:lnTo>
                    <a:pt x="0" y="244"/>
                  </a:lnTo>
                  <a:lnTo>
                    <a:pt x="0" y="155"/>
                  </a:lnTo>
                  <a:lnTo>
                    <a:pt x="14" y="30"/>
                  </a:lnTo>
                  <a:lnTo>
                    <a:pt x="200" y="26"/>
                  </a:lnTo>
                  <a:lnTo>
                    <a:pt x="220" y="41"/>
                  </a:lnTo>
                  <a:lnTo>
                    <a:pt x="640" y="34"/>
                  </a:lnTo>
                  <a:lnTo>
                    <a:pt x="614" y="18"/>
                  </a:lnTo>
                  <a:lnTo>
                    <a:pt x="1211" y="10"/>
                  </a:lnTo>
                  <a:lnTo>
                    <a:pt x="1244" y="25"/>
                  </a:lnTo>
                  <a:lnTo>
                    <a:pt x="1550" y="19"/>
                  </a:lnTo>
                  <a:lnTo>
                    <a:pt x="1512" y="4"/>
                  </a:lnTo>
                  <a:lnTo>
                    <a:pt x="1680" y="0"/>
                  </a:lnTo>
                  <a:lnTo>
                    <a:pt x="2712" y="403"/>
                  </a:lnTo>
                  <a:lnTo>
                    <a:pt x="2722" y="407"/>
                  </a:lnTo>
                  <a:lnTo>
                    <a:pt x="2731" y="412"/>
                  </a:lnTo>
                  <a:lnTo>
                    <a:pt x="2739" y="418"/>
                  </a:lnTo>
                  <a:lnTo>
                    <a:pt x="2788" y="560"/>
                  </a:lnTo>
                  <a:lnTo>
                    <a:pt x="2786" y="563"/>
                  </a:lnTo>
                  <a:lnTo>
                    <a:pt x="2785" y="568"/>
                  </a:lnTo>
                  <a:lnTo>
                    <a:pt x="2735" y="687"/>
                  </a:lnTo>
                  <a:lnTo>
                    <a:pt x="2728" y="697"/>
                  </a:lnTo>
                  <a:lnTo>
                    <a:pt x="2722" y="701"/>
                  </a:lnTo>
                  <a:lnTo>
                    <a:pt x="2714" y="706"/>
                  </a:lnTo>
                  <a:lnTo>
                    <a:pt x="2714" y="706"/>
                  </a:lnTo>
                </a:path>
              </a:pathLst>
            </a:custGeom>
            <a:solidFill>
              <a:srgbClr val="AAAAAA"/>
            </a:solidFill>
            <a:ln w="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192" name="Line 8"/>
            <p:cNvSpPr>
              <a:spLocks noChangeShapeType="1"/>
            </p:cNvSpPr>
            <p:nvPr/>
          </p:nvSpPr>
          <p:spPr bwMode="auto">
            <a:xfrm>
              <a:off x="2227" y="3364"/>
              <a:ext cx="454" cy="483"/>
            </a:xfrm>
            <a:prstGeom prst="line">
              <a:avLst/>
            </a:prstGeom>
            <a:noFill/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193" name="Line 9"/>
            <p:cNvSpPr>
              <a:spLocks noChangeShapeType="1"/>
            </p:cNvSpPr>
            <p:nvPr/>
          </p:nvSpPr>
          <p:spPr bwMode="auto">
            <a:xfrm>
              <a:off x="2242" y="3242"/>
              <a:ext cx="507" cy="434"/>
            </a:xfrm>
            <a:prstGeom prst="line">
              <a:avLst/>
            </a:prstGeom>
            <a:noFill/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194" name="Freeform 10"/>
            <p:cNvSpPr>
              <a:spLocks/>
            </p:cNvSpPr>
            <p:nvPr/>
          </p:nvSpPr>
          <p:spPr bwMode="auto">
            <a:xfrm>
              <a:off x="2448" y="3246"/>
              <a:ext cx="956" cy="354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422" y="353"/>
                </a:cxn>
                <a:cxn ang="0">
                  <a:pos x="955" y="342"/>
                </a:cxn>
                <a:cxn ang="0">
                  <a:pos x="418" y="0"/>
                </a:cxn>
              </a:cxnLst>
              <a:rect l="0" t="0" r="r" b="b"/>
              <a:pathLst>
                <a:path w="956" h="354">
                  <a:moveTo>
                    <a:pt x="0" y="7"/>
                  </a:moveTo>
                  <a:lnTo>
                    <a:pt x="422" y="353"/>
                  </a:lnTo>
                  <a:lnTo>
                    <a:pt x="955" y="342"/>
                  </a:lnTo>
                  <a:lnTo>
                    <a:pt x="418" y="0"/>
                  </a:lnTo>
                </a:path>
              </a:pathLst>
            </a:custGeom>
            <a:noFill/>
            <a:ln w="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195" name="Freeform 11"/>
            <p:cNvSpPr>
              <a:spLocks/>
            </p:cNvSpPr>
            <p:nvPr/>
          </p:nvSpPr>
          <p:spPr bwMode="auto">
            <a:xfrm>
              <a:off x="3472" y="3230"/>
              <a:ext cx="1078" cy="340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685" y="338"/>
                </a:cxn>
                <a:cxn ang="0">
                  <a:pos x="1077" y="329"/>
                </a:cxn>
                <a:cxn ang="0">
                  <a:pos x="304" y="0"/>
                </a:cxn>
              </a:cxnLst>
              <a:rect l="0" t="0" r="r" b="b"/>
              <a:pathLst>
                <a:path w="1078" h="339">
                  <a:moveTo>
                    <a:pt x="0" y="7"/>
                  </a:moveTo>
                  <a:lnTo>
                    <a:pt x="685" y="338"/>
                  </a:lnTo>
                  <a:lnTo>
                    <a:pt x="1077" y="329"/>
                  </a:lnTo>
                  <a:lnTo>
                    <a:pt x="304" y="0"/>
                  </a:lnTo>
                </a:path>
              </a:pathLst>
            </a:custGeom>
            <a:noFill/>
            <a:ln w="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196" name="Line 12"/>
            <p:cNvSpPr>
              <a:spLocks noChangeShapeType="1"/>
            </p:cNvSpPr>
            <p:nvPr/>
          </p:nvSpPr>
          <p:spPr bwMode="auto">
            <a:xfrm flipH="1">
              <a:off x="2680" y="3676"/>
              <a:ext cx="67" cy="171"/>
            </a:xfrm>
            <a:prstGeom prst="line">
              <a:avLst/>
            </a:prstGeom>
            <a:noFill/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197" name="Line 13"/>
            <p:cNvSpPr>
              <a:spLocks noChangeShapeType="1"/>
            </p:cNvSpPr>
            <p:nvPr/>
          </p:nvSpPr>
          <p:spPr bwMode="auto">
            <a:xfrm flipV="1">
              <a:off x="2680" y="3842"/>
              <a:ext cx="161" cy="6"/>
            </a:xfrm>
            <a:prstGeom prst="line">
              <a:avLst/>
            </a:prstGeom>
            <a:noFill/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198" name="Freeform 14"/>
            <p:cNvSpPr>
              <a:spLocks/>
            </p:cNvSpPr>
            <p:nvPr/>
          </p:nvSpPr>
          <p:spPr bwMode="auto">
            <a:xfrm>
              <a:off x="4860" y="3775"/>
              <a:ext cx="155" cy="8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154" y="0"/>
                </a:cxn>
                <a:cxn ang="0">
                  <a:pos x="152" y="4"/>
                </a:cxn>
              </a:cxnLst>
              <a:rect l="0" t="0" r="r" b="b"/>
              <a:pathLst>
                <a:path w="155" h="8">
                  <a:moveTo>
                    <a:pt x="0" y="7"/>
                  </a:moveTo>
                  <a:lnTo>
                    <a:pt x="154" y="0"/>
                  </a:lnTo>
                  <a:lnTo>
                    <a:pt x="152" y="4"/>
                  </a:lnTo>
                </a:path>
              </a:pathLst>
            </a:custGeom>
            <a:noFill/>
            <a:ln w="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199" name="Freeform 15"/>
            <p:cNvSpPr>
              <a:spLocks/>
            </p:cNvSpPr>
            <p:nvPr/>
          </p:nvSpPr>
          <p:spPr bwMode="auto">
            <a:xfrm>
              <a:off x="2749" y="3616"/>
              <a:ext cx="2215" cy="61"/>
            </a:xfrm>
            <a:custGeom>
              <a:avLst/>
              <a:gdLst/>
              <a:ahLst/>
              <a:cxnLst>
                <a:cxn ang="0">
                  <a:pos x="0" y="61"/>
                </a:cxn>
                <a:cxn ang="0">
                  <a:pos x="2141" y="0"/>
                </a:cxn>
                <a:cxn ang="0">
                  <a:pos x="2165" y="1"/>
                </a:cxn>
                <a:cxn ang="0">
                  <a:pos x="2181" y="3"/>
                </a:cxn>
                <a:cxn ang="0">
                  <a:pos x="2197" y="6"/>
                </a:cxn>
                <a:cxn ang="0">
                  <a:pos x="2214" y="12"/>
                </a:cxn>
              </a:cxnLst>
              <a:rect l="0" t="0" r="r" b="b"/>
              <a:pathLst>
                <a:path w="2215" h="62">
                  <a:moveTo>
                    <a:pt x="0" y="61"/>
                  </a:moveTo>
                  <a:lnTo>
                    <a:pt x="2141" y="0"/>
                  </a:lnTo>
                  <a:lnTo>
                    <a:pt x="2165" y="1"/>
                  </a:lnTo>
                  <a:lnTo>
                    <a:pt x="2181" y="3"/>
                  </a:lnTo>
                  <a:lnTo>
                    <a:pt x="2197" y="6"/>
                  </a:lnTo>
                  <a:lnTo>
                    <a:pt x="2214" y="12"/>
                  </a:lnTo>
                </a:path>
              </a:pathLst>
            </a:custGeom>
            <a:noFill/>
            <a:ln w="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00" name="Line 16"/>
            <p:cNvSpPr>
              <a:spLocks noChangeShapeType="1"/>
            </p:cNvSpPr>
            <p:nvPr/>
          </p:nvSpPr>
          <p:spPr bwMode="auto">
            <a:xfrm>
              <a:off x="2680" y="3847"/>
              <a:ext cx="26" cy="140"/>
            </a:xfrm>
            <a:prstGeom prst="line">
              <a:avLst/>
            </a:prstGeom>
            <a:noFill/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01" name="Oval 17"/>
            <p:cNvSpPr>
              <a:spLocks noChangeArrowheads="1"/>
            </p:cNvSpPr>
            <p:nvPr/>
          </p:nvSpPr>
          <p:spPr bwMode="auto">
            <a:xfrm flipV="1">
              <a:off x="3493" y="3806"/>
              <a:ext cx="101" cy="58"/>
            </a:xfrm>
            <a:prstGeom prst="ellipse">
              <a:avLst/>
            </a:prstGeom>
            <a:noFill/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02" name="Oval 18"/>
            <p:cNvSpPr>
              <a:spLocks noChangeArrowheads="1"/>
            </p:cNvSpPr>
            <p:nvPr/>
          </p:nvSpPr>
          <p:spPr bwMode="auto">
            <a:xfrm flipV="1">
              <a:off x="2880" y="3827"/>
              <a:ext cx="102" cy="5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03" name="Oval 19"/>
            <p:cNvSpPr>
              <a:spLocks noChangeArrowheads="1"/>
            </p:cNvSpPr>
            <p:nvPr/>
          </p:nvSpPr>
          <p:spPr bwMode="auto">
            <a:xfrm flipV="1">
              <a:off x="3085" y="3819"/>
              <a:ext cx="102" cy="5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04" name="Oval 20"/>
            <p:cNvSpPr>
              <a:spLocks noChangeArrowheads="1"/>
            </p:cNvSpPr>
            <p:nvPr/>
          </p:nvSpPr>
          <p:spPr bwMode="auto">
            <a:xfrm flipV="1">
              <a:off x="3288" y="3813"/>
              <a:ext cx="102" cy="57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05" name="Oval 21"/>
            <p:cNvSpPr>
              <a:spLocks noChangeArrowheads="1"/>
            </p:cNvSpPr>
            <p:nvPr/>
          </p:nvSpPr>
          <p:spPr bwMode="auto">
            <a:xfrm flipV="1">
              <a:off x="3697" y="3799"/>
              <a:ext cx="102" cy="5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06" name="Oval 22"/>
            <p:cNvSpPr>
              <a:spLocks noChangeArrowheads="1"/>
            </p:cNvSpPr>
            <p:nvPr/>
          </p:nvSpPr>
          <p:spPr bwMode="auto">
            <a:xfrm flipV="1">
              <a:off x="3900" y="3793"/>
              <a:ext cx="102" cy="5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07" name="Oval 23"/>
            <p:cNvSpPr>
              <a:spLocks noChangeArrowheads="1"/>
            </p:cNvSpPr>
            <p:nvPr/>
          </p:nvSpPr>
          <p:spPr bwMode="auto">
            <a:xfrm flipV="1">
              <a:off x="4104" y="3787"/>
              <a:ext cx="102" cy="5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08" name="Oval 24"/>
            <p:cNvSpPr>
              <a:spLocks noChangeArrowheads="1"/>
            </p:cNvSpPr>
            <p:nvPr/>
          </p:nvSpPr>
          <p:spPr bwMode="auto">
            <a:xfrm flipV="1">
              <a:off x="4309" y="3781"/>
              <a:ext cx="102" cy="57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09" name="Freeform 25"/>
            <p:cNvSpPr>
              <a:spLocks/>
            </p:cNvSpPr>
            <p:nvPr/>
          </p:nvSpPr>
          <p:spPr bwMode="auto">
            <a:xfrm>
              <a:off x="2226" y="3212"/>
              <a:ext cx="2789" cy="776"/>
            </a:xfrm>
            <a:custGeom>
              <a:avLst/>
              <a:gdLst/>
              <a:ahLst/>
              <a:cxnLst>
                <a:cxn ang="0">
                  <a:pos x="1598" y="739"/>
                </a:cxn>
                <a:cxn ang="0">
                  <a:pos x="480" y="775"/>
                </a:cxn>
                <a:cxn ang="0">
                  <a:pos x="481" y="775"/>
                </a:cxn>
                <a:cxn ang="0">
                  <a:pos x="471" y="775"/>
                </a:cxn>
                <a:cxn ang="0">
                  <a:pos x="467" y="773"/>
                </a:cxn>
                <a:cxn ang="0">
                  <a:pos x="456" y="763"/>
                </a:cxn>
                <a:cxn ang="0">
                  <a:pos x="442" y="748"/>
                </a:cxn>
                <a:cxn ang="0">
                  <a:pos x="0" y="244"/>
                </a:cxn>
                <a:cxn ang="0">
                  <a:pos x="0" y="155"/>
                </a:cxn>
                <a:cxn ang="0">
                  <a:pos x="14" y="30"/>
                </a:cxn>
                <a:cxn ang="0">
                  <a:pos x="200" y="26"/>
                </a:cxn>
                <a:cxn ang="0">
                  <a:pos x="220" y="41"/>
                </a:cxn>
                <a:cxn ang="0">
                  <a:pos x="640" y="34"/>
                </a:cxn>
                <a:cxn ang="0">
                  <a:pos x="614" y="18"/>
                </a:cxn>
                <a:cxn ang="0">
                  <a:pos x="1211" y="10"/>
                </a:cxn>
                <a:cxn ang="0">
                  <a:pos x="1244" y="25"/>
                </a:cxn>
                <a:cxn ang="0">
                  <a:pos x="1550" y="19"/>
                </a:cxn>
                <a:cxn ang="0">
                  <a:pos x="1512" y="4"/>
                </a:cxn>
                <a:cxn ang="0">
                  <a:pos x="1680" y="0"/>
                </a:cxn>
                <a:cxn ang="0">
                  <a:pos x="2712" y="403"/>
                </a:cxn>
                <a:cxn ang="0">
                  <a:pos x="2722" y="407"/>
                </a:cxn>
                <a:cxn ang="0">
                  <a:pos x="2731" y="412"/>
                </a:cxn>
                <a:cxn ang="0">
                  <a:pos x="2739" y="418"/>
                </a:cxn>
                <a:cxn ang="0">
                  <a:pos x="2788" y="560"/>
                </a:cxn>
                <a:cxn ang="0">
                  <a:pos x="2786" y="563"/>
                </a:cxn>
                <a:cxn ang="0">
                  <a:pos x="2785" y="568"/>
                </a:cxn>
                <a:cxn ang="0">
                  <a:pos x="2735" y="687"/>
                </a:cxn>
                <a:cxn ang="0">
                  <a:pos x="2728" y="697"/>
                </a:cxn>
                <a:cxn ang="0">
                  <a:pos x="2722" y="701"/>
                </a:cxn>
                <a:cxn ang="0">
                  <a:pos x="2714" y="706"/>
                </a:cxn>
                <a:cxn ang="0">
                  <a:pos x="2714" y="706"/>
                </a:cxn>
                <a:cxn ang="0">
                  <a:pos x="1603" y="738"/>
                </a:cxn>
              </a:cxnLst>
              <a:rect l="0" t="0" r="r" b="b"/>
              <a:pathLst>
                <a:path w="2789" h="776">
                  <a:moveTo>
                    <a:pt x="1598" y="739"/>
                  </a:moveTo>
                  <a:lnTo>
                    <a:pt x="480" y="775"/>
                  </a:lnTo>
                  <a:lnTo>
                    <a:pt x="481" y="775"/>
                  </a:lnTo>
                  <a:lnTo>
                    <a:pt x="471" y="775"/>
                  </a:lnTo>
                  <a:lnTo>
                    <a:pt x="467" y="773"/>
                  </a:lnTo>
                  <a:lnTo>
                    <a:pt x="456" y="763"/>
                  </a:lnTo>
                  <a:lnTo>
                    <a:pt x="442" y="748"/>
                  </a:lnTo>
                  <a:lnTo>
                    <a:pt x="0" y="244"/>
                  </a:lnTo>
                  <a:lnTo>
                    <a:pt x="0" y="155"/>
                  </a:lnTo>
                  <a:lnTo>
                    <a:pt x="14" y="30"/>
                  </a:lnTo>
                  <a:lnTo>
                    <a:pt x="200" y="26"/>
                  </a:lnTo>
                  <a:lnTo>
                    <a:pt x="220" y="41"/>
                  </a:lnTo>
                  <a:lnTo>
                    <a:pt x="640" y="34"/>
                  </a:lnTo>
                  <a:lnTo>
                    <a:pt x="614" y="18"/>
                  </a:lnTo>
                  <a:lnTo>
                    <a:pt x="1211" y="10"/>
                  </a:lnTo>
                  <a:lnTo>
                    <a:pt x="1244" y="25"/>
                  </a:lnTo>
                  <a:lnTo>
                    <a:pt x="1550" y="19"/>
                  </a:lnTo>
                  <a:lnTo>
                    <a:pt x="1512" y="4"/>
                  </a:lnTo>
                  <a:lnTo>
                    <a:pt x="1680" y="0"/>
                  </a:lnTo>
                  <a:lnTo>
                    <a:pt x="2712" y="403"/>
                  </a:lnTo>
                  <a:lnTo>
                    <a:pt x="2722" y="407"/>
                  </a:lnTo>
                  <a:lnTo>
                    <a:pt x="2731" y="412"/>
                  </a:lnTo>
                  <a:lnTo>
                    <a:pt x="2739" y="418"/>
                  </a:lnTo>
                  <a:lnTo>
                    <a:pt x="2788" y="560"/>
                  </a:lnTo>
                  <a:lnTo>
                    <a:pt x="2786" y="563"/>
                  </a:lnTo>
                  <a:lnTo>
                    <a:pt x="2785" y="568"/>
                  </a:lnTo>
                  <a:lnTo>
                    <a:pt x="2735" y="687"/>
                  </a:lnTo>
                  <a:lnTo>
                    <a:pt x="2728" y="697"/>
                  </a:lnTo>
                  <a:lnTo>
                    <a:pt x="2722" y="701"/>
                  </a:lnTo>
                  <a:lnTo>
                    <a:pt x="2714" y="706"/>
                  </a:lnTo>
                  <a:lnTo>
                    <a:pt x="2714" y="706"/>
                  </a:lnTo>
                  <a:lnTo>
                    <a:pt x="1603" y="738"/>
                  </a:lnTo>
                </a:path>
              </a:pathLst>
            </a:custGeom>
            <a:noFill/>
            <a:ln w="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10" name="Line 26"/>
            <p:cNvSpPr>
              <a:spLocks noChangeShapeType="1"/>
            </p:cNvSpPr>
            <p:nvPr/>
          </p:nvSpPr>
          <p:spPr bwMode="auto">
            <a:xfrm flipH="1">
              <a:off x="3824" y="3951"/>
              <a:ext cx="5" cy="0"/>
            </a:xfrm>
            <a:prstGeom prst="line">
              <a:avLst/>
            </a:prstGeom>
            <a:noFill/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11" name="Freeform 27"/>
            <p:cNvSpPr>
              <a:spLocks/>
            </p:cNvSpPr>
            <p:nvPr/>
          </p:nvSpPr>
          <p:spPr bwMode="auto">
            <a:xfrm>
              <a:off x="4550" y="3767"/>
              <a:ext cx="100" cy="68"/>
            </a:xfrm>
            <a:custGeom>
              <a:avLst/>
              <a:gdLst/>
              <a:ahLst/>
              <a:cxnLst>
                <a:cxn ang="0">
                  <a:pos x="8" y="67"/>
                </a:cxn>
                <a:cxn ang="0">
                  <a:pos x="0" y="3"/>
                </a:cxn>
                <a:cxn ang="0">
                  <a:pos x="93" y="0"/>
                </a:cxn>
                <a:cxn ang="0">
                  <a:pos x="99" y="64"/>
                </a:cxn>
                <a:cxn ang="0">
                  <a:pos x="8" y="67"/>
                </a:cxn>
              </a:cxnLst>
              <a:rect l="0" t="0" r="r" b="b"/>
              <a:pathLst>
                <a:path w="100" h="68">
                  <a:moveTo>
                    <a:pt x="8" y="67"/>
                  </a:moveTo>
                  <a:lnTo>
                    <a:pt x="0" y="3"/>
                  </a:lnTo>
                  <a:lnTo>
                    <a:pt x="93" y="0"/>
                  </a:lnTo>
                  <a:lnTo>
                    <a:pt x="99" y="64"/>
                  </a:lnTo>
                  <a:lnTo>
                    <a:pt x="8" y="67"/>
                  </a:lnTo>
                </a:path>
              </a:pathLst>
            </a:custGeom>
            <a:noFill/>
            <a:ln w="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12" name="Freeform 28"/>
            <p:cNvSpPr>
              <a:spLocks/>
            </p:cNvSpPr>
            <p:nvPr/>
          </p:nvSpPr>
          <p:spPr bwMode="auto">
            <a:xfrm>
              <a:off x="4686" y="3762"/>
              <a:ext cx="94" cy="70"/>
            </a:xfrm>
            <a:custGeom>
              <a:avLst/>
              <a:gdLst/>
              <a:ahLst/>
              <a:cxnLst>
                <a:cxn ang="0">
                  <a:pos x="6" y="67"/>
                </a:cxn>
                <a:cxn ang="0">
                  <a:pos x="0" y="3"/>
                </a:cxn>
                <a:cxn ang="0">
                  <a:pos x="86" y="0"/>
                </a:cxn>
                <a:cxn ang="0">
                  <a:pos x="93" y="64"/>
                </a:cxn>
                <a:cxn ang="0">
                  <a:pos x="6" y="67"/>
                </a:cxn>
              </a:cxnLst>
              <a:rect l="0" t="0" r="r" b="b"/>
              <a:pathLst>
                <a:path w="94" h="68">
                  <a:moveTo>
                    <a:pt x="6" y="67"/>
                  </a:moveTo>
                  <a:lnTo>
                    <a:pt x="0" y="3"/>
                  </a:lnTo>
                  <a:lnTo>
                    <a:pt x="86" y="0"/>
                  </a:lnTo>
                  <a:lnTo>
                    <a:pt x="93" y="64"/>
                  </a:lnTo>
                  <a:lnTo>
                    <a:pt x="6" y="67"/>
                  </a:lnTo>
                </a:path>
              </a:pathLst>
            </a:custGeom>
            <a:noFill/>
            <a:ln w="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13" name="Freeform 29"/>
            <p:cNvSpPr>
              <a:spLocks/>
            </p:cNvSpPr>
            <p:nvPr/>
          </p:nvSpPr>
          <p:spPr bwMode="auto">
            <a:xfrm>
              <a:off x="4550" y="3767"/>
              <a:ext cx="100" cy="68"/>
            </a:xfrm>
            <a:custGeom>
              <a:avLst/>
              <a:gdLst/>
              <a:ahLst/>
              <a:cxnLst>
                <a:cxn ang="0">
                  <a:pos x="8" y="67"/>
                </a:cxn>
                <a:cxn ang="0">
                  <a:pos x="0" y="3"/>
                </a:cxn>
                <a:cxn ang="0">
                  <a:pos x="93" y="0"/>
                </a:cxn>
                <a:cxn ang="0">
                  <a:pos x="99" y="64"/>
                </a:cxn>
                <a:cxn ang="0">
                  <a:pos x="8" y="67"/>
                </a:cxn>
              </a:cxnLst>
              <a:rect l="0" t="0" r="r" b="b"/>
              <a:pathLst>
                <a:path w="100" h="68">
                  <a:moveTo>
                    <a:pt x="8" y="67"/>
                  </a:moveTo>
                  <a:lnTo>
                    <a:pt x="0" y="3"/>
                  </a:lnTo>
                  <a:lnTo>
                    <a:pt x="93" y="0"/>
                  </a:lnTo>
                  <a:lnTo>
                    <a:pt x="99" y="64"/>
                  </a:lnTo>
                  <a:lnTo>
                    <a:pt x="8" y="67"/>
                  </a:lnTo>
                </a:path>
              </a:pathLst>
            </a:custGeom>
            <a:solidFill>
              <a:srgbClr val="FFFFFF"/>
            </a:solidFill>
            <a:ln w="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14" name="Freeform 30"/>
            <p:cNvSpPr>
              <a:spLocks/>
            </p:cNvSpPr>
            <p:nvPr/>
          </p:nvSpPr>
          <p:spPr bwMode="auto">
            <a:xfrm>
              <a:off x="4686" y="3762"/>
              <a:ext cx="94" cy="70"/>
            </a:xfrm>
            <a:custGeom>
              <a:avLst/>
              <a:gdLst/>
              <a:ahLst/>
              <a:cxnLst>
                <a:cxn ang="0">
                  <a:pos x="6" y="67"/>
                </a:cxn>
                <a:cxn ang="0">
                  <a:pos x="0" y="3"/>
                </a:cxn>
                <a:cxn ang="0">
                  <a:pos x="86" y="0"/>
                </a:cxn>
                <a:cxn ang="0">
                  <a:pos x="93" y="64"/>
                </a:cxn>
                <a:cxn ang="0">
                  <a:pos x="6" y="67"/>
                </a:cxn>
              </a:cxnLst>
              <a:rect l="0" t="0" r="r" b="b"/>
              <a:pathLst>
                <a:path w="94" h="68">
                  <a:moveTo>
                    <a:pt x="6" y="67"/>
                  </a:moveTo>
                  <a:lnTo>
                    <a:pt x="0" y="3"/>
                  </a:lnTo>
                  <a:lnTo>
                    <a:pt x="86" y="0"/>
                  </a:lnTo>
                  <a:lnTo>
                    <a:pt x="93" y="64"/>
                  </a:lnTo>
                  <a:lnTo>
                    <a:pt x="6" y="67"/>
                  </a:lnTo>
                </a:path>
              </a:pathLst>
            </a:custGeom>
            <a:solidFill>
              <a:srgbClr val="FFFFFF"/>
            </a:solidFill>
            <a:ln w="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15" name="Oval 31"/>
            <p:cNvSpPr>
              <a:spLocks noChangeArrowheads="1"/>
            </p:cNvSpPr>
            <p:nvPr/>
          </p:nvSpPr>
          <p:spPr bwMode="auto">
            <a:xfrm flipV="1">
              <a:off x="2880" y="3827"/>
              <a:ext cx="102" cy="58"/>
            </a:xfrm>
            <a:prstGeom prst="ellipse">
              <a:avLst/>
            </a:prstGeom>
            <a:noFill/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16" name="Oval 32"/>
            <p:cNvSpPr>
              <a:spLocks noChangeArrowheads="1"/>
            </p:cNvSpPr>
            <p:nvPr/>
          </p:nvSpPr>
          <p:spPr bwMode="auto">
            <a:xfrm flipV="1">
              <a:off x="3085" y="3819"/>
              <a:ext cx="102" cy="58"/>
            </a:xfrm>
            <a:prstGeom prst="ellipse">
              <a:avLst/>
            </a:prstGeom>
            <a:noFill/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17" name="Oval 33"/>
            <p:cNvSpPr>
              <a:spLocks noChangeArrowheads="1"/>
            </p:cNvSpPr>
            <p:nvPr/>
          </p:nvSpPr>
          <p:spPr bwMode="auto">
            <a:xfrm flipV="1">
              <a:off x="3288" y="3813"/>
              <a:ext cx="102" cy="57"/>
            </a:xfrm>
            <a:prstGeom prst="ellipse">
              <a:avLst/>
            </a:prstGeom>
            <a:noFill/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18" name="Oval 34"/>
            <p:cNvSpPr>
              <a:spLocks noChangeArrowheads="1"/>
            </p:cNvSpPr>
            <p:nvPr/>
          </p:nvSpPr>
          <p:spPr bwMode="auto">
            <a:xfrm flipV="1">
              <a:off x="3493" y="3806"/>
              <a:ext cx="101" cy="5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19" name="Oval 35"/>
            <p:cNvSpPr>
              <a:spLocks noChangeArrowheads="1"/>
            </p:cNvSpPr>
            <p:nvPr/>
          </p:nvSpPr>
          <p:spPr bwMode="auto">
            <a:xfrm flipV="1">
              <a:off x="3697" y="3799"/>
              <a:ext cx="102" cy="58"/>
            </a:xfrm>
            <a:prstGeom prst="ellipse">
              <a:avLst/>
            </a:prstGeom>
            <a:noFill/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20" name="Oval 36"/>
            <p:cNvSpPr>
              <a:spLocks noChangeArrowheads="1"/>
            </p:cNvSpPr>
            <p:nvPr/>
          </p:nvSpPr>
          <p:spPr bwMode="auto">
            <a:xfrm flipV="1">
              <a:off x="3900" y="3793"/>
              <a:ext cx="102" cy="58"/>
            </a:xfrm>
            <a:prstGeom prst="ellipse">
              <a:avLst/>
            </a:prstGeom>
            <a:noFill/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21" name="Oval 37"/>
            <p:cNvSpPr>
              <a:spLocks noChangeArrowheads="1"/>
            </p:cNvSpPr>
            <p:nvPr/>
          </p:nvSpPr>
          <p:spPr bwMode="auto">
            <a:xfrm flipV="1">
              <a:off x="4104" y="3787"/>
              <a:ext cx="102" cy="58"/>
            </a:xfrm>
            <a:prstGeom prst="ellipse">
              <a:avLst/>
            </a:prstGeom>
            <a:noFill/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22" name="Oval 38"/>
            <p:cNvSpPr>
              <a:spLocks noChangeArrowheads="1"/>
            </p:cNvSpPr>
            <p:nvPr/>
          </p:nvSpPr>
          <p:spPr bwMode="auto">
            <a:xfrm flipV="1">
              <a:off x="4309" y="3781"/>
              <a:ext cx="102" cy="57"/>
            </a:xfrm>
            <a:prstGeom prst="ellipse">
              <a:avLst/>
            </a:prstGeom>
            <a:noFill/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2"/>
          <p:cNvSpPr>
            <a:spLocks noGrp="1" noChangeArrowheads="1"/>
          </p:cNvSpPr>
          <p:nvPr>
            <p:ph type="title"/>
          </p:nvPr>
        </p:nvSpPr>
        <p:spPr>
          <a:xfrm>
            <a:off x="848544" y="304800"/>
            <a:ext cx="8314506" cy="1143000"/>
          </a:xfrm>
          <a:solidFill>
            <a:schemeClr val="accent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S_tradnl" sz="5400" i="1" u="sng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Modems</a:t>
            </a:r>
          </a:p>
        </p:txBody>
      </p:sp>
      <p:grpSp>
        <p:nvGrpSpPr>
          <p:cNvPr id="10243" name="Group 8"/>
          <p:cNvGrpSpPr>
            <a:grpSpLocks/>
          </p:cNvGrpSpPr>
          <p:nvPr/>
        </p:nvGrpSpPr>
        <p:grpSpPr bwMode="auto">
          <a:xfrm>
            <a:off x="381000" y="1828800"/>
            <a:ext cx="9144000" cy="4165600"/>
            <a:chOff x="240" y="1200"/>
            <a:chExt cx="5760" cy="2576"/>
          </a:xfrm>
        </p:grpSpPr>
        <p:sp>
          <p:nvSpPr>
            <p:cNvPr id="350212" name="Rectangle 4"/>
            <p:cNvSpPr>
              <a:spLocks noChangeArrowheads="1"/>
            </p:cNvSpPr>
            <p:nvPr/>
          </p:nvSpPr>
          <p:spPr bwMode="auto">
            <a:xfrm>
              <a:off x="4460" y="2017"/>
              <a:ext cx="1540" cy="75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accent2">
                  <a:lumMod val="7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r>
                <a:rPr lang="es-ES_tradnl" sz="2400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Verdana" pitchFamily="34" charset="0"/>
                </a:rPr>
                <a:t>Modem</a:t>
              </a:r>
            </a:p>
          </p:txBody>
        </p:sp>
        <p:pic>
          <p:nvPicPr>
            <p:cNvPr id="10245" name="Picture 5" descr="F4_2"/>
            <p:cNvPicPr>
              <a:picLocks noChangeAspect="1" noChangeArrowheads="1"/>
            </p:cNvPicPr>
            <p:nvPr/>
          </p:nvPicPr>
          <p:blipFill>
            <a:blip r:embed="rId2" cstate="print">
              <a:lum bright="-40000" contrast="40000"/>
            </a:blip>
            <a:srcRect/>
            <a:stretch>
              <a:fillRect/>
            </a:stretch>
          </p:blipFill>
          <p:spPr bwMode="auto">
            <a:xfrm>
              <a:off x="240" y="1200"/>
              <a:ext cx="3312" cy="2576"/>
            </a:xfrm>
            <a:prstGeom prst="rect">
              <a:avLst/>
            </a:prstGeom>
            <a:solidFill>
              <a:schemeClr val="hlink"/>
            </a:solidFill>
            <a:ln w="76200">
              <a:solidFill>
                <a:schemeClr val="accent2">
                  <a:lumMod val="75000"/>
                </a:schemeClr>
              </a:solidFill>
              <a:miter lim="800000"/>
              <a:headEnd/>
              <a:tailEnd/>
            </a:ln>
          </p:spPr>
        </p:pic>
        <p:sp>
          <p:nvSpPr>
            <p:cNvPr id="350214" name="Line 6"/>
            <p:cNvSpPr>
              <a:spLocks noChangeShapeType="1"/>
            </p:cNvSpPr>
            <p:nvPr/>
          </p:nvSpPr>
          <p:spPr bwMode="auto">
            <a:xfrm>
              <a:off x="3312" y="1920"/>
              <a:ext cx="1139" cy="409"/>
            </a:xfrm>
            <a:prstGeom prst="lin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0215" name="Line 7"/>
            <p:cNvSpPr>
              <a:spLocks noChangeShapeType="1"/>
            </p:cNvSpPr>
            <p:nvPr/>
          </p:nvSpPr>
          <p:spPr bwMode="auto">
            <a:xfrm flipH="1">
              <a:off x="3264" y="2448"/>
              <a:ext cx="1206" cy="350"/>
            </a:xfrm>
            <a:prstGeom prst="lin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/>
          <p:cNvSpPr>
            <a:spLocks noGrp="1" noChangeArrowheads="1"/>
          </p:cNvSpPr>
          <p:nvPr>
            <p:ph type="title"/>
          </p:nvPr>
        </p:nvSpPr>
        <p:spPr>
          <a:xfrm>
            <a:off x="585788" y="257175"/>
            <a:ext cx="9015412" cy="1323975"/>
          </a:xfrm>
          <a:solidFill>
            <a:schemeClr val="accent2">
              <a:lumMod val="40000"/>
              <a:lumOff val="60000"/>
            </a:schemeClr>
          </a:solidFill>
          <a:ln w="76200">
            <a:solidFill>
              <a:schemeClr val="accent2">
                <a:lumMod val="75000"/>
              </a:schemeClr>
            </a:solidFill>
          </a:ln>
        </p:spPr>
        <p:txBody>
          <a:bodyPr wrap="none" anchor="t"/>
          <a:lstStyle/>
          <a:p>
            <a:pPr>
              <a:defRPr/>
            </a:pPr>
            <a:r>
              <a:rPr lang="es-ES_tradnl" sz="3200" b="1" i="1" u="sng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HARDWARE DE TELECOMUNICACIONES</a:t>
            </a:r>
            <a:br>
              <a:rPr lang="es-ES_tradnl" sz="3200" b="1" i="1" u="sng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s-ES_tradnl" sz="3200" b="1" i="1" u="sng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MODEM</a:t>
            </a:r>
            <a:endParaRPr lang="es-ES_tradnl" sz="5400" dirty="0">
              <a:solidFill>
                <a:srgbClr val="003399"/>
              </a:solidFill>
            </a:endParaRPr>
          </a:p>
        </p:txBody>
      </p:sp>
      <p:sp>
        <p:nvSpPr>
          <p:cNvPr id="351235" name="Freeform 3"/>
          <p:cNvSpPr>
            <a:spLocks/>
          </p:cNvSpPr>
          <p:nvPr/>
        </p:nvSpPr>
        <p:spPr bwMode="auto">
          <a:xfrm>
            <a:off x="681831" y="1818358"/>
            <a:ext cx="8823325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555" y="0"/>
              </a:cxn>
            </a:cxnLst>
            <a:rect l="0" t="0" r="r" b="b"/>
            <a:pathLst>
              <a:path w="5556" h="1">
                <a:moveTo>
                  <a:pt x="0" y="0"/>
                </a:moveTo>
                <a:lnTo>
                  <a:pt x="5555" y="0"/>
                </a:lnTo>
              </a:path>
            </a:pathLst>
          </a:custGeom>
          <a:noFill/>
          <a:ln w="635" cap="flat" cmpd="sng">
            <a:solidFill>
              <a:srgbClr val="0000FF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0" y="2133600"/>
            <a:ext cx="9906000" cy="4038600"/>
          </a:xfrm>
          <a:solidFill>
            <a:schemeClr val="accent2">
              <a:lumMod val="40000"/>
              <a:lumOff val="60000"/>
            </a:schemeClr>
          </a:solidFill>
          <a:ln w="76200">
            <a:solidFill>
              <a:schemeClr val="accent2">
                <a:lumMod val="75000"/>
              </a:schemeClr>
            </a:solidFill>
          </a:ln>
        </p:spPr>
        <p:txBody>
          <a:bodyPr wrap="none"/>
          <a:lstStyle/>
          <a:p>
            <a:pPr marL="206375" indent="-206375">
              <a:lnSpc>
                <a:spcPct val="91000"/>
              </a:lnSpc>
              <a:spcBef>
                <a:spcPct val="0"/>
              </a:spcBef>
              <a:buFontTx/>
              <a:buNone/>
            </a:pPr>
            <a:r>
              <a:rPr lang="es-ES_tradnl" sz="3000" i="1" dirty="0">
                <a:solidFill>
                  <a:srgbClr val="003399"/>
                </a:solidFill>
                <a:latin typeface="Arial" charset="0"/>
              </a:rPr>
              <a:t>Funciones :</a:t>
            </a:r>
          </a:p>
          <a:p>
            <a:pPr marL="206375" indent="-206375">
              <a:lnSpc>
                <a:spcPct val="91000"/>
              </a:lnSpc>
              <a:spcBef>
                <a:spcPct val="61000"/>
              </a:spcBef>
              <a:buFontTx/>
              <a:buNone/>
            </a:pPr>
            <a:r>
              <a:rPr lang="es-ES_tradnl" sz="3000" i="1" dirty="0">
                <a:solidFill>
                  <a:srgbClr val="003399"/>
                </a:solidFill>
                <a:latin typeface="Arial" charset="0"/>
              </a:rPr>
              <a:t>1)       Dialogar  con  los  equipos  terminales de datos</a:t>
            </a:r>
            <a:br>
              <a:rPr lang="es-ES_tradnl" sz="3000" i="1" dirty="0">
                <a:solidFill>
                  <a:srgbClr val="003399"/>
                </a:solidFill>
                <a:latin typeface="Arial" charset="0"/>
              </a:rPr>
            </a:br>
            <a:r>
              <a:rPr lang="es-ES_tradnl" sz="3000" i="1" dirty="0">
                <a:solidFill>
                  <a:srgbClr val="003399"/>
                </a:solidFill>
                <a:latin typeface="Arial" charset="0"/>
              </a:rPr>
              <a:t>en el establecimiento, Mantenimiento y terminación de</a:t>
            </a:r>
            <a:br>
              <a:rPr lang="es-ES_tradnl" sz="3000" i="1" dirty="0">
                <a:solidFill>
                  <a:srgbClr val="003399"/>
                </a:solidFill>
                <a:latin typeface="Arial" charset="0"/>
              </a:rPr>
            </a:br>
            <a:r>
              <a:rPr lang="es-ES_tradnl" sz="3000" i="1" dirty="0">
                <a:solidFill>
                  <a:srgbClr val="003399"/>
                </a:solidFill>
                <a:latin typeface="Arial" charset="0"/>
              </a:rPr>
              <a:t>la transmisión de datos.</a:t>
            </a:r>
          </a:p>
          <a:p>
            <a:pPr marL="206375" indent="-206375">
              <a:lnSpc>
                <a:spcPct val="91000"/>
              </a:lnSpc>
              <a:spcBef>
                <a:spcPct val="61000"/>
              </a:spcBef>
              <a:buFontTx/>
              <a:buNone/>
            </a:pPr>
            <a:r>
              <a:rPr lang="es-ES_tradnl" sz="3000" i="1" dirty="0">
                <a:solidFill>
                  <a:srgbClr val="003399"/>
                </a:solidFill>
                <a:latin typeface="Arial" charset="0"/>
              </a:rPr>
              <a:t>2)       Transformación  y  reconversión  de  las  señales</a:t>
            </a:r>
            <a:br>
              <a:rPr lang="es-ES_tradnl" sz="3000" i="1" dirty="0">
                <a:solidFill>
                  <a:srgbClr val="003399"/>
                </a:solidFill>
                <a:latin typeface="Arial" charset="0"/>
              </a:rPr>
            </a:br>
            <a:r>
              <a:rPr lang="es-ES_tradnl" sz="3000" i="1" dirty="0">
                <a:solidFill>
                  <a:srgbClr val="003399"/>
                </a:solidFill>
                <a:latin typeface="Arial" charset="0"/>
              </a:rPr>
              <a:t>para hacerlas compatibles con el medio de transmisión.</a:t>
            </a:r>
            <a:br>
              <a:rPr lang="es-ES_tradnl" sz="3000" i="1" dirty="0">
                <a:solidFill>
                  <a:srgbClr val="003399"/>
                </a:solidFill>
                <a:latin typeface="Arial" charset="0"/>
              </a:rPr>
            </a:br>
            <a:r>
              <a:rPr lang="es-ES_tradnl" sz="3000" i="1" dirty="0">
                <a:solidFill>
                  <a:srgbClr val="003399"/>
                </a:solidFill>
                <a:latin typeface="Arial" charset="0"/>
              </a:rPr>
              <a:t>(Modulación/Demodulación).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51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1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12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1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1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512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268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268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268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26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1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234" grpId="0" animBg="1"/>
      <p:bldP spid="351235" grpId="0" animBg="1"/>
      <p:bldP spid="11268" grpId="0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806032" y="0"/>
            <a:ext cx="8261768" cy="1295400"/>
          </a:xfrm>
          <a:solidFill>
            <a:schemeClr val="accent2">
              <a:lumMod val="40000"/>
              <a:lumOff val="60000"/>
            </a:schemeClr>
          </a:solidFill>
          <a:ln w="76200">
            <a:solidFill>
              <a:schemeClr val="accent2"/>
            </a:solidFill>
          </a:ln>
        </p:spPr>
        <p:txBody>
          <a:bodyPr wrap="none" anchor="t"/>
          <a:lstStyle/>
          <a:p>
            <a:r>
              <a:rPr lang="es-ES_tradnl" sz="2800" b="1" i="1" u="sng" dirty="0">
                <a:solidFill>
                  <a:srgbClr val="003399"/>
                </a:solidFill>
                <a:latin typeface="Arial" charset="0"/>
              </a:rPr>
              <a:t>HARDWARE DE TELECOMUNICACIONES</a:t>
            </a:r>
            <a:br>
              <a:rPr lang="es-ES_tradnl" sz="2800" b="1" i="1" u="sng" dirty="0">
                <a:solidFill>
                  <a:srgbClr val="003399"/>
                </a:solidFill>
                <a:latin typeface="Arial" charset="0"/>
              </a:rPr>
            </a:br>
            <a:r>
              <a:rPr lang="es-ES_tradnl" sz="2800" b="1" i="1" u="sng" dirty="0">
                <a:solidFill>
                  <a:srgbClr val="003399"/>
                </a:solidFill>
                <a:latin typeface="Arial" charset="0"/>
              </a:rPr>
              <a:t>(MODEM)</a:t>
            </a:r>
            <a:endParaRPr lang="es-ES_tradnl" sz="4800" b="1" dirty="0">
              <a:solidFill>
                <a:srgbClr val="003399"/>
              </a:solidFill>
            </a:endParaRPr>
          </a:p>
        </p:txBody>
      </p:sp>
      <p:grpSp>
        <p:nvGrpSpPr>
          <p:cNvPr id="12291" name="Group 41"/>
          <p:cNvGrpSpPr>
            <a:grpSpLocks/>
          </p:cNvGrpSpPr>
          <p:nvPr/>
        </p:nvGrpSpPr>
        <p:grpSpPr bwMode="auto">
          <a:xfrm>
            <a:off x="200025" y="1520825"/>
            <a:ext cx="9456738" cy="5062538"/>
            <a:chOff x="30" y="946"/>
            <a:chExt cx="5957" cy="3189"/>
          </a:xfrm>
        </p:grpSpPr>
        <p:sp>
          <p:nvSpPr>
            <p:cNvPr id="352259" name="Freeform 3"/>
            <p:cNvSpPr>
              <a:spLocks/>
            </p:cNvSpPr>
            <p:nvPr/>
          </p:nvSpPr>
          <p:spPr bwMode="auto">
            <a:xfrm>
              <a:off x="30" y="946"/>
              <a:ext cx="5897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555" y="0"/>
                </a:cxn>
              </a:cxnLst>
              <a:rect l="0" t="0" r="r" b="b"/>
              <a:pathLst>
                <a:path w="5556" h="1">
                  <a:moveTo>
                    <a:pt x="0" y="0"/>
                  </a:moveTo>
                  <a:lnTo>
                    <a:pt x="5555" y="0"/>
                  </a:lnTo>
                </a:path>
              </a:pathLst>
            </a:custGeom>
            <a:noFill/>
            <a:ln w="635" cap="flat" cmpd="sng">
              <a:solidFill>
                <a:srgbClr val="0000FF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2266" name="Line 10"/>
            <p:cNvSpPr>
              <a:spLocks noChangeShapeType="1"/>
            </p:cNvSpPr>
            <p:nvPr/>
          </p:nvSpPr>
          <p:spPr bwMode="auto">
            <a:xfrm flipV="1">
              <a:off x="1488" y="1392"/>
              <a:ext cx="768" cy="1104"/>
            </a:xfrm>
            <a:prstGeom prst="line">
              <a:avLst/>
            </a:prstGeom>
            <a:noFill/>
            <a:ln w="76200">
              <a:solidFill>
                <a:srgbClr val="66006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2267" name="Line 11"/>
            <p:cNvSpPr>
              <a:spLocks noChangeShapeType="1"/>
            </p:cNvSpPr>
            <p:nvPr/>
          </p:nvSpPr>
          <p:spPr bwMode="auto">
            <a:xfrm>
              <a:off x="3744" y="1344"/>
              <a:ext cx="813" cy="1145"/>
            </a:xfrm>
            <a:prstGeom prst="line">
              <a:avLst/>
            </a:prstGeom>
            <a:noFill/>
            <a:ln w="76200">
              <a:solidFill>
                <a:srgbClr val="66006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2268" name="Line 12"/>
            <p:cNvSpPr>
              <a:spLocks noChangeShapeType="1"/>
            </p:cNvSpPr>
            <p:nvPr/>
          </p:nvSpPr>
          <p:spPr bwMode="auto">
            <a:xfrm flipV="1">
              <a:off x="1488" y="2054"/>
              <a:ext cx="1071" cy="442"/>
            </a:xfrm>
            <a:prstGeom prst="line">
              <a:avLst/>
            </a:prstGeom>
            <a:noFill/>
            <a:ln w="76200">
              <a:solidFill>
                <a:srgbClr val="66006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2269" name="Line 13"/>
            <p:cNvSpPr>
              <a:spLocks noChangeShapeType="1"/>
            </p:cNvSpPr>
            <p:nvPr/>
          </p:nvSpPr>
          <p:spPr bwMode="auto">
            <a:xfrm>
              <a:off x="3792" y="2160"/>
              <a:ext cx="768" cy="336"/>
            </a:xfrm>
            <a:prstGeom prst="line">
              <a:avLst/>
            </a:prstGeom>
            <a:noFill/>
            <a:ln w="76200">
              <a:solidFill>
                <a:srgbClr val="66006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2270" name="Line 14"/>
            <p:cNvSpPr>
              <a:spLocks noChangeShapeType="1"/>
            </p:cNvSpPr>
            <p:nvPr/>
          </p:nvSpPr>
          <p:spPr bwMode="auto">
            <a:xfrm>
              <a:off x="1440" y="2448"/>
              <a:ext cx="768" cy="384"/>
            </a:xfrm>
            <a:prstGeom prst="line">
              <a:avLst/>
            </a:prstGeom>
            <a:noFill/>
            <a:ln w="76200">
              <a:solidFill>
                <a:srgbClr val="66006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2271" name="Line 15"/>
            <p:cNvSpPr>
              <a:spLocks noChangeShapeType="1"/>
            </p:cNvSpPr>
            <p:nvPr/>
          </p:nvSpPr>
          <p:spPr bwMode="auto">
            <a:xfrm flipV="1">
              <a:off x="3888" y="2496"/>
              <a:ext cx="720" cy="384"/>
            </a:xfrm>
            <a:prstGeom prst="line">
              <a:avLst/>
            </a:prstGeom>
            <a:noFill/>
            <a:ln w="76200">
              <a:solidFill>
                <a:srgbClr val="66006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2272" name="Freeform 16"/>
            <p:cNvSpPr>
              <a:spLocks/>
            </p:cNvSpPr>
            <p:nvPr/>
          </p:nvSpPr>
          <p:spPr bwMode="auto">
            <a:xfrm>
              <a:off x="1536" y="2496"/>
              <a:ext cx="768" cy="134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47" y="1267"/>
                </a:cxn>
                <a:cxn ang="0">
                  <a:pos x="735" y="1267"/>
                </a:cxn>
              </a:cxnLst>
              <a:rect l="0" t="0" r="r" b="b"/>
              <a:pathLst>
                <a:path w="748" h="1268">
                  <a:moveTo>
                    <a:pt x="0" y="0"/>
                  </a:moveTo>
                  <a:lnTo>
                    <a:pt x="747" y="1267"/>
                  </a:lnTo>
                  <a:lnTo>
                    <a:pt x="735" y="1267"/>
                  </a:lnTo>
                </a:path>
              </a:pathLst>
            </a:custGeom>
            <a:noFill/>
            <a:ln w="76200" cap="flat" cmpd="sng">
              <a:solidFill>
                <a:srgbClr val="66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2273" name="Line 17"/>
            <p:cNvSpPr>
              <a:spLocks noChangeShapeType="1"/>
            </p:cNvSpPr>
            <p:nvPr/>
          </p:nvSpPr>
          <p:spPr bwMode="auto">
            <a:xfrm flipV="1">
              <a:off x="3792" y="2496"/>
              <a:ext cx="816" cy="1344"/>
            </a:xfrm>
            <a:prstGeom prst="line">
              <a:avLst/>
            </a:prstGeom>
            <a:noFill/>
            <a:ln w="76200">
              <a:solidFill>
                <a:srgbClr val="66006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2275" name="Line 19"/>
            <p:cNvSpPr>
              <a:spLocks noChangeShapeType="1"/>
            </p:cNvSpPr>
            <p:nvPr/>
          </p:nvSpPr>
          <p:spPr bwMode="auto">
            <a:xfrm>
              <a:off x="2976" y="1584"/>
              <a:ext cx="0" cy="262"/>
            </a:xfrm>
            <a:prstGeom prst="line">
              <a:avLst/>
            </a:prstGeom>
            <a:noFill/>
            <a:ln w="76200">
              <a:solidFill>
                <a:srgbClr val="66006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2302" name="Group 36"/>
            <p:cNvGrpSpPr>
              <a:grpSpLocks/>
            </p:cNvGrpSpPr>
            <p:nvPr/>
          </p:nvGrpSpPr>
          <p:grpSpPr bwMode="auto">
            <a:xfrm>
              <a:off x="2160" y="2620"/>
              <a:ext cx="1728" cy="596"/>
              <a:chOff x="2208" y="2620"/>
              <a:chExt cx="1680" cy="596"/>
            </a:xfrm>
          </p:grpSpPr>
          <p:sp>
            <p:nvSpPr>
              <p:cNvPr id="352263" name="Rectangle 7"/>
              <p:cNvSpPr>
                <a:spLocks noChangeArrowheads="1"/>
              </p:cNvSpPr>
              <p:nvPr/>
            </p:nvSpPr>
            <p:spPr bwMode="auto">
              <a:xfrm flipV="1">
                <a:off x="2208" y="2620"/>
                <a:ext cx="1680" cy="59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2277" name="Text Box 21"/>
              <p:cNvSpPr txBox="1">
                <a:spLocks noChangeArrowheads="1"/>
              </p:cNvSpPr>
              <p:nvPr/>
            </p:nvSpPr>
            <p:spPr bwMode="auto">
              <a:xfrm>
                <a:off x="2304" y="2739"/>
                <a:ext cx="1488" cy="45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ctr">
                  <a:lnSpc>
                    <a:spcPct val="85000"/>
                  </a:lnSpc>
                  <a:spcBef>
                    <a:spcPct val="30000"/>
                  </a:spcBef>
                  <a:buFontTx/>
                  <a:buNone/>
                  <a:defRPr/>
                </a:pPr>
                <a:r>
                  <a:rPr lang="es-ES_tradnl" sz="2400" dirty="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Demodulador</a:t>
                </a:r>
                <a:br>
                  <a:rPr lang="es-ES_tradnl" sz="2400" dirty="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</a:br>
                <a:r>
                  <a:rPr lang="es-ES_tradnl" sz="2400" dirty="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  (Principal)</a:t>
                </a:r>
              </a:p>
            </p:txBody>
          </p:sp>
        </p:grpSp>
        <p:grpSp>
          <p:nvGrpSpPr>
            <p:cNvPr id="12303" name="Group 34"/>
            <p:cNvGrpSpPr>
              <a:grpSpLocks/>
            </p:cNvGrpSpPr>
            <p:nvPr/>
          </p:nvGrpSpPr>
          <p:grpSpPr bwMode="auto">
            <a:xfrm>
              <a:off x="146" y="2016"/>
              <a:ext cx="1390" cy="864"/>
              <a:chOff x="290" y="1972"/>
              <a:chExt cx="1246" cy="797"/>
            </a:xfrm>
          </p:grpSpPr>
          <p:sp>
            <p:nvSpPr>
              <p:cNvPr id="352260" name="Rectangle 4"/>
              <p:cNvSpPr>
                <a:spLocks noChangeArrowheads="1"/>
              </p:cNvSpPr>
              <p:nvPr/>
            </p:nvSpPr>
            <p:spPr bwMode="auto">
              <a:xfrm flipV="1">
                <a:off x="290" y="1972"/>
                <a:ext cx="1246" cy="797"/>
              </a:xfrm>
              <a:prstGeom prst="rect">
                <a:avLst/>
              </a:prstGeom>
              <a:solidFill>
                <a:srgbClr val="0000FF"/>
              </a:solidFill>
              <a:ln w="0">
                <a:solidFill>
                  <a:srgbClr val="FFFF8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2278" name="Text Box 22"/>
              <p:cNvSpPr txBox="1">
                <a:spLocks noChangeArrowheads="1"/>
              </p:cNvSpPr>
              <p:nvPr/>
            </p:nvSpPr>
            <p:spPr bwMode="auto">
              <a:xfrm>
                <a:off x="319" y="2145"/>
                <a:ext cx="1044" cy="4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/>
              <a:p>
                <a:pPr algn="ctr">
                  <a:lnSpc>
                    <a:spcPct val="85000"/>
                  </a:lnSpc>
                  <a:spcBef>
                    <a:spcPct val="30000"/>
                  </a:spcBef>
                  <a:buFontTx/>
                  <a:buNone/>
                  <a:defRPr/>
                </a:pPr>
                <a:r>
                  <a:rPr lang="es-ES_tradnl" sz="1700" i="0" dirty="0">
                    <a:solidFill>
                      <a:schemeClr val="bg1"/>
                    </a:solidFill>
                  </a:rPr>
                  <a:t>  </a:t>
                </a:r>
                <a:r>
                  <a:rPr lang="es-ES_tradnl" sz="19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Unidad</a:t>
                </a:r>
                <a:br>
                  <a:rPr lang="es-ES_tradnl" sz="19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</a:br>
                <a:r>
                  <a:rPr lang="es-ES_tradnl" sz="19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 Interfaz</a:t>
                </a:r>
                <a:br>
                  <a:rPr lang="es-ES_tradnl" sz="19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</a:br>
                <a:r>
                  <a:rPr lang="es-ES_tradnl" sz="19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con La PC</a:t>
                </a:r>
                <a:r>
                  <a:rPr lang="es-ES_tradnl" sz="1700" i="0" dirty="0">
                    <a:solidFill>
                      <a:schemeClr val="bg1"/>
                    </a:solidFill>
                  </a:rPr>
                  <a:t>.</a:t>
                </a:r>
                <a:endParaRPr lang="es-ES_tradnl" sz="2400" i="0" dirty="0">
                  <a:solidFill>
                    <a:schemeClr val="bg1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352286" name="AutoShape 30"/>
            <p:cNvSpPr>
              <a:spLocks noChangeArrowheads="1"/>
            </p:cNvSpPr>
            <p:nvPr/>
          </p:nvSpPr>
          <p:spPr bwMode="auto">
            <a:xfrm>
              <a:off x="2208" y="1776"/>
              <a:ext cx="1584" cy="624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buFontTx/>
                <a:buNone/>
                <a:defRPr/>
              </a:pPr>
              <a:r>
                <a:rPr lang="es-MX" sz="2000" dirty="0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Unidad de Control</a:t>
              </a:r>
            </a:p>
            <a:p>
              <a:pPr algn="ctr">
                <a:buFontTx/>
                <a:buNone/>
                <a:defRPr/>
              </a:pPr>
              <a:r>
                <a:rPr lang="es-MX" sz="2000" dirty="0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Y Sincronismo</a:t>
              </a:r>
              <a:endParaRPr lang="es-AR" sz="2000" dirty="0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  <p:grpSp>
          <p:nvGrpSpPr>
            <p:cNvPr id="12305" name="Group 33"/>
            <p:cNvGrpSpPr>
              <a:grpSpLocks/>
            </p:cNvGrpSpPr>
            <p:nvPr/>
          </p:nvGrpSpPr>
          <p:grpSpPr bwMode="auto">
            <a:xfrm>
              <a:off x="4512" y="2112"/>
              <a:ext cx="1475" cy="854"/>
              <a:chOff x="4560" y="2064"/>
              <a:chExt cx="1296" cy="902"/>
            </a:xfrm>
          </p:grpSpPr>
          <p:sp>
            <p:nvSpPr>
              <p:cNvPr id="352261" name="Rectangle 5"/>
              <p:cNvSpPr>
                <a:spLocks noChangeArrowheads="1"/>
              </p:cNvSpPr>
              <p:nvPr/>
            </p:nvSpPr>
            <p:spPr bwMode="auto">
              <a:xfrm flipV="1">
                <a:off x="4560" y="2064"/>
                <a:ext cx="1296" cy="902"/>
              </a:xfrm>
              <a:prstGeom prst="rect">
                <a:avLst/>
              </a:prstGeom>
              <a:solidFill>
                <a:srgbClr val="0000FF"/>
              </a:solidFill>
              <a:ln w="0">
                <a:solidFill>
                  <a:srgbClr val="FFFF8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2279" name="Text Box 23"/>
              <p:cNvSpPr txBox="1">
                <a:spLocks noChangeArrowheads="1"/>
              </p:cNvSpPr>
              <p:nvPr/>
            </p:nvSpPr>
            <p:spPr bwMode="auto">
              <a:xfrm>
                <a:off x="4704" y="2190"/>
                <a:ext cx="1060" cy="7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>
                  <a:lnSpc>
                    <a:spcPct val="85000"/>
                  </a:lnSpc>
                  <a:spcBef>
                    <a:spcPct val="30000"/>
                  </a:spcBef>
                  <a:buFontTx/>
                  <a:buNone/>
                  <a:defRPr/>
                </a:pPr>
                <a:r>
                  <a:rPr lang="es-ES_tradnl" sz="1900" i="0" dirty="0">
                    <a:solidFill>
                      <a:schemeClr val="bg1"/>
                    </a:solidFill>
                  </a:rPr>
                  <a:t>    </a:t>
                </a:r>
                <a:r>
                  <a:rPr lang="es-ES_tradnl" sz="25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Unidad</a:t>
                </a:r>
                <a:br>
                  <a:rPr lang="es-ES_tradnl" sz="25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</a:br>
                <a:r>
                  <a:rPr lang="es-ES_tradnl" sz="25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    interfaz</a:t>
                </a:r>
                <a:br>
                  <a:rPr lang="es-ES_tradnl" sz="25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</a:br>
                <a:r>
                  <a:rPr lang="es-ES_tradnl" sz="25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con la línea</a:t>
                </a:r>
                <a:endParaRPr lang="es-ES_tradnl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endParaRPr>
              </a:p>
            </p:txBody>
          </p:sp>
        </p:grpSp>
        <p:grpSp>
          <p:nvGrpSpPr>
            <p:cNvPr id="12306" name="Group 35"/>
            <p:cNvGrpSpPr>
              <a:grpSpLocks/>
            </p:cNvGrpSpPr>
            <p:nvPr/>
          </p:nvGrpSpPr>
          <p:grpSpPr bwMode="auto">
            <a:xfrm>
              <a:off x="2304" y="3456"/>
              <a:ext cx="1488" cy="679"/>
              <a:chOff x="2304" y="3456"/>
              <a:chExt cx="1488" cy="679"/>
            </a:xfrm>
          </p:grpSpPr>
          <p:sp>
            <p:nvSpPr>
              <p:cNvPr id="352265" name="Rectangle 9"/>
              <p:cNvSpPr>
                <a:spLocks noChangeArrowheads="1"/>
              </p:cNvSpPr>
              <p:nvPr/>
            </p:nvSpPr>
            <p:spPr bwMode="auto">
              <a:xfrm flipV="1">
                <a:off x="2304" y="3456"/>
                <a:ext cx="1488" cy="679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762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2282" name="Text Box 26"/>
              <p:cNvSpPr txBox="1">
                <a:spLocks noChangeArrowheads="1"/>
              </p:cNvSpPr>
              <p:nvPr/>
            </p:nvSpPr>
            <p:spPr bwMode="auto">
              <a:xfrm>
                <a:off x="2400" y="3540"/>
                <a:ext cx="1296" cy="54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ctr">
                  <a:lnSpc>
                    <a:spcPct val="85000"/>
                  </a:lnSpc>
                  <a:spcBef>
                    <a:spcPct val="30000"/>
                  </a:spcBef>
                  <a:buFontTx/>
                  <a:buNone/>
                  <a:defRPr/>
                </a:pPr>
                <a:r>
                  <a:rPr lang="es-ES_tradnl" sz="1700" i="0">
                    <a:solidFill>
                      <a:srgbClr val="660066"/>
                    </a:solidFill>
                  </a:rPr>
                  <a:t> </a:t>
                </a:r>
                <a:r>
                  <a:rPr lang="es-ES_tradnl" sz="200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Modulador</a:t>
                </a:r>
                <a:br>
                  <a:rPr lang="es-ES_tradnl" sz="200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</a:br>
                <a:r>
                  <a:rPr lang="es-ES_tradnl" sz="200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demodulador</a:t>
                </a:r>
                <a:br>
                  <a:rPr lang="es-ES_tradnl" sz="200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</a:br>
                <a:r>
                  <a:rPr lang="es-ES_tradnl" sz="200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secundarios</a:t>
                </a:r>
              </a:p>
            </p:txBody>
          </p:sp>
        </p:grpSp>
        <p:grpSp>
          <p:nvGrpSpPr>
            <p:cNvPr id="12307" name="Group 37"/>
            <p:cNvGrpSpPr>
              <a:grpSpLocks/>
            </p:cNvGrpSpPr>
            <p:nvPr/>
          </p:nvGrpSpPr>
          <p:grpSpPr bwMode="auto">
            <a:xfrm>
              <a:off x="2256" y="1008"/>
              <a:ext cx="1488" cy="576"/>
              <a:chOff x="2256" y="1008"/>
              <a:chExt cx="1488" cy="576"/>
            </a:xfrm>
          </p:grpSpPr>
          <p:sp>
            <p:nvSpPr>
              <p:cNvPr id="352262" name="Rectangle 6"/>
              <p:cNvSpPr>
                <a:spLocks noChangeArrowheads="1"/>
              </p:cNvSpPr>
              <p:nvPr/>
            </p:nvSpPr>
            <p:spPr bwMode="auto">
              <a:xfrm flipV="1">
                <a:off x="2256" y="1008"/>
                <a:ext cx="1488" cy="57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762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2276" name="Text Box 20"/>
              <p:cNvSpPr txBox="1">
                <a:spLocks noChangeArrowheads="1"/>
              </p:cNvSpPr>
              <p:nvPr/>
            </p:nvSpPr>
            <p:spPr bwMode="auto">
              <a:xfrm>
                <a:off x="2400" y="1104"/>
                <a:ext cx="1200" cy="45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ctr">
                  <a:lnSpc>
                    <a:spcPct val="85000"/>
                  </a:lnSpc>
                  <a:spcBef>
                    <a:spcPct val="30000"/>
                  </a:spcBef>
                  <a:buFontTx/>
                  <a:buNone/>
                  <a:defRPr/>
                </a:pPr>
                <a:r>
                  <a:rPr lang="es-ES_tradnl" sz="2400" dirty="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Modulador</a:t>
                </a:r>
                <a:br>
                  <a:rPr lang="es-ES_tradnl" sz="2400" dirty="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</a:br>
                <a:r>
                  <a:rPr lang="es-ES_tradnl" sz="2400" dirty="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(Principal)</a:t>
                </a:r>
              </a:p>
            </p:txBody>
          </p:sp>
        </p:grpSp>
        <p:sp>
          <p:nvSpPr>
            <p:cNvPr id="352294" name="Line 38"/>
            <p:cNvSpPr>
              <a:spLocks noChangeShapeType="1"/>
            </p:cNvSpPr>
            <p:nvPr/>
          </p:nvSpPr>
          <p:spPr bwMode="auto">
            <a:xfrm>
              <a:off x="2976" y="2400"/>
              <a:ext cx="0" cy="240"/>
            </a:xfrm>
            <a:prstGeom prst="line">
              <a:avLst/>
            </a:prstGeom>
            <a:noFill/>
            <a:ln w="76200">
              <a:solidFill>
                <a:srgbClr val="66006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2295" name="Line 39"/>
            <p:cNvSpPr>
              <a:spLocks noChangeShapeType="1"/>
            </p:cNvSpPr>
            <p:nvPr/>
          </p:nvSpPr>
          <p:spPr bwMode="auto">
            <a:xfrm>
              <a:off x="2976" y="3216"/>
              <a:ext cx="0" cy="262"/>
            </a:xfrm>
            <a:prstGeom prst="line">
              <a:avLst/>
            </a:prstGeom>
            <a:noFill/>
            <a:ln w="76200">
              <a:solidFill>
                <a:srgbClr val="66006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742950" y="685800"/>
            <a:ext cx="84201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s-ES_tradnl" sz="4400" b="0" i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742950" y="685800"/>
            <a:ext cx="85026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s-ES_tradnl" sz="3600" b="0" i="0">
              <a:latin typeface="Times New Roman" pitchFamily="18" charset="0"/>
            </a:endParaRPr>
          </a:p>
        </p:txBody>
      </p:sp>
      <p:pic>
        <p:nvPicPr>
          <p:cNvPr id="18436" name="Picture 4" descr="F9_1"/>
          <p:cNvPicPr>
            <a:picLocks noChangeAspect="1" noChangeArrowheads="1"/>
          </p:cNvPicPr>
          <p:nvPr/>
        </p:nvPicPr>
        <p:blipFill>
          <a:blip r:embed="rId2" cstate="print">
            <a:lum bright="-40000" contrast="22000"/>
          </a:blip>
          <a:srcRect/>
          <a:stretch>
            <a:fillRect/>
          </a:stretch>
        </p:blipFill>
        <p:spPr bwMode="auto">
          <a:xfrm>
            <a:off x="304800" y="2286000"/>
            <a:ext cx="9296400" cy="4038600"/>
          </a:xfrm>
          <a:prstGeom prst="rect">
            <a:avLst/>
          </a:prstGeom>
          <a:noFill/>
          <a:ln w="76200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357381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488504" y="304800"/>
            <a:ext cx="9074596" cy="1600200"/>
          </a:xfrm>
          <a:solidFill>
            <a:schemeClr val="accent2">
              <a:lumMod val="40000"/>
              <a:lumOff val="60000"/>
            </a:schemeClr>
          </a:solidFill>
          <a:ln w="76200">
            <a:solidFill>
              <a:schemeClr val="accent2"/>
            </a:solidFill>
          </a:ln>
        </p:spPr>
        <p:txBody>
          <a:bodyPr/>
          <a:lstStyle/>
          <a:p>
            <a:pPr>
              <a:defRPr/>
            </a:pPr>
            <a:r>
              <a:rPr lang="es-ES_tradnl" sz="4800" b="1" i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Modem</a:t>
            </a:r>
            <a:br>
              <a:rPr lang="es-ES_tradnl" sz="4800" b="1" i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s-ES_tradnl" sz="4800" b="1" i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Extensiones de LANS</a:t>
            </a:r>
            <a:r>
              <a:rPr lang="es-ES_tradnl" sz="4000">
                <a:solidFill>
                  <a:schemeClr val="accent2"/>
                </a:solidFill>
              </a:rPr>
              <a:t> </a:t>
            </a:r>
            <a:endParaRPr lang="es-AR" sz="4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783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57200"/>
            <a:ext cx="8745538" cy="1219200"/>
          </a:xfr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txBody>
          <a:bodyPr wrap="none" anchor="t"/>
          <a:lstStyle/>
          <a:p>
            <a:pPr>
              <a:defRPr/>
            </a:pPr>
            <a:r>
              <a:rPr lang="es-ES_tradnl" sz="2800" b="1" i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HARDWARE DE TELECOMUNICACIONES</a:t>
            </a:r>
            <a:br>
              <a:rPr lang="es-ES_tradnl" sz="2800" b="1" i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s-ES_tradnl" sz="2800" b="1" i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(MODEM)</a:t>
            </a:r>
            <a:endParaRPr lang="es-ES_tradnl" sz="4800">
              <a:solidFill>
                <a:srgbClr val="003399"/>
              </a:solidFill>
            </a:endParaRPr>
          </a:p>
        </p:txBody>
      </p:sp>
      <p:sp>
        <p:nvSpPr>
          <p:cNvPr id="353283" name="Freeform 3"/>
          <p:cNvSpPr>
            <a:spLocks/>
          </p:cNvSpPr>
          <p:nvPr/>
        </p:nvSpPr>
        <p:spPr bwMode="auto">
          <a:xfrm>
            <a:off x="585788" y="1997075"/>
            <a:ext cx="8823325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555" y="0"/>
              </a:cxn>
            </a:cxnLst>
            <a:rect l="0" t="0" r="r" b="b"/>
            <a:pathLst>
              <a:path w="5556" h="1">
                <a:moveTo>
                  <a:pt x="0" y="0"/>
                </a:moveTo>
                <a:lnTo>
                  <a:pt x="5555" y="0"/>
                </a:lnTo>
              </a:path>
            </a:pathLst>
          </a:custGeom>
          <a:noFill/>
          <a:ln w="635" cap="flat" cmpd="sng">
            <a:solidFill>
              <a:srgbClr val="0000FF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62000" y="2209800"/>
            <a:ext cx="8610600" cy="4048125"/>
          </a:xfr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txBody>
          <a:bodyPr wrap="none"/>
          <a:lstStyle/>
          <a:p>
            <a:pPr marL="473075" indent="3175">
              <a:lnSpc>
                <a:spcPct val="91000"/>
              </a:lnSpc>
              <a:spcBef>
                <a:spcPct val="0"/>
              </a:spcBef>
              <a:buFontTx/>
              <a:buNone/>
            </a:pPr>
            <a:r>
              <a:rPr lang="es-ES_tradnl" sz="2800" b="1" i="1" u="sng">
                <a:solidFill>
                  <a:srgbClr val="003399"/>
                </a:solidFill>
                <a:latin typeface="Arial" charset="0"/>
              </a:rPr>
              <a:t>Parámetros para la elección de un Módem :</a:t>
            </a:r>
            <a:endParaRPr lang="es-ES_tradnl" sz="2800" b="1" i="1">
              <a:solidFill>
                <a:srgbClr val="003399"/>
              </a:solidFill>
              <a:latin typeface="Arial" charset="0"/>
            </a:endParaRPr>
          </a:p>
          <a:p>
            <a:pPr marL="473075" indent="3175">
              <a:lnSpc>
                <a:spcPct val="91000"/>
              </a:lnSpc>
              <a:spcBef>
                <a:spcPct val="61000"/>
              </a:spcBef>
            </a:pPr>
            <a:r>
              <a:rPr lang="es-ES_tradnl" sz="2400" b="1" i="1">
                <a:solidFill>
                  <a:srgbClr val="003399"/>
                </a:solidFill>
                <a:latin typeface="Arial" charset="0"/>
              </a:rPr>
              <a:t>Tipo de Canal (Analógico-Digital)</a:t>
            </a:r>
          </a:p>
          <a:p>
            <a:pPr marL="473075" indent="3175">
              <a:lnSpc>
                <a:spcPct val="91000"/>
              </a:lnSpc>
              <a:spcBef>
                <a:spcPct val="61000"/>
              </a:spcBef>
            </a:pPr>
            <a:r>
              <a:rPr lang="es-ES_tradnl" sz="2400" b="1" i="1">
                <a:solidFill>
                  <a:srgbClr val="003399"/>
                </a:solidFill>
                <a:latin typeface="Arial" charset="0"/>
              </a:rPr>
              <a:t>Velocidad de Transmisión (BPS)</a:t>
            </a:r>
          </a:p>
          <a:p>
            <a:pPr marL="473075" indent="3175">
              <a:lnSpc>
                <a:spcPct val="91000"/>
              </a:lnSpc>
              <a:spcBef>
                <a:spcPct val="61000"/>
              </a:spcBef>
            </a:pPr>
            <a:r>
              <a:rPr lang="es-ES_tradnl" sz="2400" b="1" i="1">
                <a:solidFill>
                  <a:srgbClr val="003399"/>
                </a:solidFill>
                <a:latin typeface="Arial" charset="0"/>
              </a:rPr>
              <a:t>Tipo de Línea de Transmisión (Cant de Hilos)</a:t>
            </a:r>
          </a:p>
          <a:p>
            <a:pPr marL="473075" indent="3175">
              <a:lnSpc>
                <a:spcPct val="91000"/>
              </a:lnSpc>
              <a:spcBef>
                <a:spcPct val="61000"/>
              </a:spcBef>
            </a:pPr>
            <a:r>
              <a:rPr lang="es-ES_tradnl" sz="2400" b="1" i="1">
                <a:solidFill>
                  <a:srgbClr val="003399"/>
                </a:solidFill>
                <a:latin typeface="Arial" charset="0"/>
              </a:rPr>
              <a:t>Modo de transmisión (Sincrónico/asincrónico)</a:t>
            </a:r>
          </a:p>
          <a:p>
            <a:pPr marL="473075" indent="3175">
              <a:lnSpc>
                <a:spcPct val="91000"/>
              </a:lnSpc>
              <a:spcBef>
                <a:spcPct val="61000"/>
              </a:spcBef>
            </a:pPr>
            <a:r>
              <a:rPr lang="es-ES_tradnl" sz="2400" b="1" i="1">
                <a:solidFill>
                  <a:srgbClr val="003399"/>
                </a:solidFill>
                <a:latin typeface="Arial" charset="0"/>
              </a:rPr>
              <a:t>Modo de Explotación (Semiduplex, duplex)</a:t>
            </a:r>
          </a:p>
          <a:p>
            <a:pPr marL="473075" indent="3175">
              <a:lnSpc>
                <a:spcPct val="91000"/>
              </a:lnSpc>
              <a:spcBef>
                <a:spcPct val="61000"/>
              </a:spcBef>
            </a:pPr>
            <a:r>
              <a:rPr lang="es-ES_tradnl" sz="2400" b="1" i="1">
                <a:solidFill>
                  <a:srgbClr val="003399"/>
                </a:solidFill>
                <a:latin typeface="Arial" charset="0"/>
              </a:rPr>
              <a:t>Tipo de Modulación ETC.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304800"/>
            <a:ext cx="8382000" cy="1219200"/>
          </a:xfrm>
          <a:solidFill>
            <a:schemeClr val="accent2">
              <a:lumMod val="40000"/>
              <a:lumOff val="60000"/>
            </a:schemeClr>
          </a:solidFill>
        </p:spPr>
        <p:txBody>
          <a:bodyPr wrap="none" anchor="t"/>
          <a:lstStyle/>
          <a:p>
            <a:pPr>
              <a:defRPr/>
            </a:pPr>
            <a:r>
              <a:rPr lang="es-ES_tradnl" sz="32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HARDWARE DE TELECOMUNICACIONES</a:t>
            </a:r>
            <a:br>
              <a:rPr lang="es-ES_tradnl" sz="32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s-ES_tradnl" sz="32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MODEM  -Tipos</a:t>
            </a:r>
          </a:p>
        </p:txBody>
      </p:sp>
      <p:sp>
        <p:nvSpPr>
          <p:cNvPr id="354307" name="Freeform 3"/>
          <p:cNvSpPr>
            <a:spLocks/>
          </p:cNvSpPr>
          <p:nvPr/>
        </p:nvSpPr>
        <p:spPr bwMode="auto">
          <a:xfrm>
            <a:off x="1082675" y="1752600"/>
            <a:ext cx="8823325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555" y="0"/>
              </a:cxn>
            </a:cxnLst>
            <a:rect l="0" t="0" r="r" b="b"/>
            <a:pathLst>
              <a:path w="5556" h="1">
                <a:moveTo>
                  <a:pt x="0" y="0"/>
                </a:moveTo>
                <a:lnTo>
                  <a:pt x="5555" y="0"/>
                </a:lnTo>
              </a:path>
            </a:pathLst>
          </a:custGeom>
          <a:noFill/>
          <a:ln w="635" cap="flat" cmpd="sng">
            <a:solidFill>
              <a:srgbClr val="0000FF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430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828800" y="2438400"/>
            <a:ext cx="6940624" cy="3943350"/>
          </a:xfrm>
          <a:solidFill>
            <a:schemeClr val="accent2">
              <a:lumMod val="40000"/>
              <a:lumOff val="60000"/>
            </a:schemeClr>
          </a:solidFill>
        </p:spPr>
        <p:txBody>
          <a:bodyPr wrap="none"/>
          <a:lstStyle/>
          <a:p>
            <a:pPr marL="206375" indent="-206375">
              <a:lnSpc>
                <a:spcPct val="91000"/>
              </a:lnSpc>
              <a:spcBef>
                <a:spcPct val="0"/>
              </a:spcBef>
              <a:defRPr/>
            </a:pPr>
            <a:r>
              <a:rPr lang="es-ES_tradnl" sz="2800" b="1" i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 </a:t>
            </a:r>
            <a:r>
              <a:rPr lang="es-ES_tradnl" sz="28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De Marcaje</a:t>
            </a:r>
          </a:p>
          <a:p>
            <a:pPr marL="206375" indent="-206375">
              <a:lnSpc>
                <a:spcPct val="91000"/>
              </a:lnSpc>
              <a:spcBef>
                <a:spcPct val="61000"/>
              </a:spcBef>
              <a:defRPr/>
            </a:pPr>
            <a:r>
              <a:rPr lang="es-ES_tradnl" sz="28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 De Radio</a:t>
            </a:r>
          </a:p>
          <a:p>
            <a:pPr marL="206375" indent="-206375">
              <a:lnSpc>
                <a:spcPct val="91000"/>
              </a:lnSpc>
              <a:spcBef>
                <a:spcPct val="61000"/>
              </a:spcBef>
              <a:defRPr/>
            </a:pPr>
            <a:r>
              <a:rPr lang="es-ES_tradnl" sz="28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 Ópticos (Fibra Óptica)</a:t>
            </a:r>
          </a:p>
          <a:p>
            <a:pPr marL="206375" indent="-206375">
              <a:lnSpc>
                <a:spcPct val="91000"/>
              </a:lnSpc>
              <a:spcBef>
                <a:spcPct val="61000"/>
              </a:spcBef>
              <a:defRPr/>
            </a:pPr>
            <a:r>
              <a:rPr lang="es-ES_tradnl" sz="28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Satelitales</a:t>
            </a:r>
          </a:p>
          <a:p>
            <a:pPr marL="206375" indent="-206375">
              <a:lnSpc>
                <a:spcPct val="91000"/>
              </a:lnSpc>
              <a:spcBef>
                <a:spcPct val="61000"/>
              </a:spcBef>
              <a:defRPr/>
            </a:pPr>
            <a:r>
              <a:rPr lang="es-ES_tradnl" sz="28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De Red Eléctrica</a:t>
            </a:r>
          </a:p>
          <a:p>
            <a:pPr marL="206375" indent="-206375">
              <a:lnSpc>
                <a:spcPct val="91000"/>
              </a:lnSpc>
              <a:spcBef>
                <a:spcPct val="61000"/>
              </a:spcBef>
              <a:defRPr/>
            </a:pPr>
            <a:r>
              <a:rPr lang="es-ES_tradnl" sz="28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Celular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9220200" cy="1219200"/>
          </a:xfrm>
          <a:solidFill>
            <a:schemeClr val="accent2">
              <a:lumMod val="40000"/>
              <a:lumOff val="60000"/>
            </a:schemeClr>
          </a:solidFill>
          <a:ln w="76200">
            <a:solidFill>
              <a:srgbClr val="002060"/>
            </a:solidFill>
          </a:ln>
        </p:spPr>
        <p:txBody>
          <a:bodyPr wrap="none" anchor="t"/>
          <a:lstStyle/>
          <a:p>
            <a:pPr>
              <a:defRPr/>
            </a:pPr>
            <a:r>
              <a:rPr lang="es-ES_tradnl" sz="32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HARDWARE DE TELECOMUNICACIONES</a:t>
            </a:r>
            <a:br>
              <a:rPr lang="es-ES_tradnl" sz="32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s-ES_tradnl" sz="32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MODEM  -Tipos (interfaces)</a:t>
            </a:r>
          </a:p>
        </p:txBody>
      </p:sp>
      <p:sp>
        <p:nvSpPr>
          <p:cNvPr id="384003" name="Freeform 1027"/>
          <p:cNvSpPr>
            <a:spLocks/>
          </p:cNvSpPr>
          <p:nvPr/>
        </p:nvSpPr>
        <p:spPr bwMode="auto">
          <a:xfrm flipV="1">
            <a:off x="1" y="1754187"/>
            <a:ext cx="9906000" cy="4571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555" y="0"/>
              </a:cxn>
            </a:cxnLst>
            <a:rect l="0" t="0" r="r" b="b"/>
            <a:pathLst>
              <a:path w="5556" h="1">
                <a:moveTo>
                  <a:pt x="0" y="0"/>
                </a:moveTo>
                <a:lnTo>
                  <a:pt x="5555" y="0"/>
                </a:lnTo>
              </a:path>
            </a:pathLst>
          </a:custGeom>
          <a:noFill/>
          <a:ln w="635" cap="flat" cmpd="sng">
            <a:solidFill>
              <a:srgbClr val="0000FF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4007" name="Rectangle 1031"/>
          <p:cNvSpPr>
            <a:spLocks noChangeArrowheads="1"/>
          </p:cNvSpPr>
          <p:nvPr/>
        </p:nvSpPr>
        <p:spPr bwMode="auto">
          <a:xfrm>
            <a:off x="4267200" y="3009900"/>
            <a:ext cx="9906000" cy="0"/>
          </a:xfrm>
          <a:prstGeom prst="rect">
            <a:avLst/>
          </a:prstGeom>
          <a:noFill/>
          <a:ln w="57150" cmpd="thickThin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365" name="Picture 1030" descr="pccardpetit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981200"/>
            <a:ext cx="3276600" cy="2001838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</p:pic>
      <p:sp>
        <p:nvSpPr>
          <p:cNvPr id="384009" name="Rectangle 1033"/>
          <p:cNvSpPr>
            <a:spLocks noChangeArrowheads="1"/>
          </p:cNvSpPr>
          <p:nvPr/>
        </p:nvSpPr>
        <p:spPr bwMode="auto">
          <a:xfrm>
            <a:off x="4267200" y="2971800"/>
            <a:ext cx="9906000" cy="0"/>
          </a:xfrm>
          <a:prstGeom prst="rect">
            <a:avLst/>
          </a:prstGeom>
          <a:noFill/>
          <a:ln w="57150" cmpd="thickThin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367" name="Picture 1032" descr="spmodem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90140" y="1981200"/>
            <a:ext cx="3124200" cy="2082800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</p:pic>
      <p:sp>
        <p:nvSpPr>
          <p:cNvPr id="384011" name="Rectangle 1035"/>
          <p:cNvSpPr>
            <a:spLocks noChangeArrowheads="1"/>
          </p:cNvSpPr>
          <p:nvPr/>
        </p:nvSpPr>
        <p:spPr bwMode="auto">
          <a:xfrm>
            <a:off x="4333875" y="2809875"/>
            <a:ext cx="9906000" cy="0"/>
          </a:xfrm>
          <a:prstGeom prst="rect">
            <a:avLst/>
          </a:prstGeom>
          <a:noFill/>
          <a:ln w="57150" cmpd="thickThin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369" name="Picture 1034" descr="modem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24688" y="2001838"/>
            <a:ext cx="2743200" cy="2062162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</p:pic>
      <p:pic>
        <p:nvPicPr>
          <p:cNvPr id="15371" name="Picture 1036" descr="modemusb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3617" y="4572000"/>
            <a:ext cx="2514600" cy="1695450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</p:pic>
      <p:sp>
        <p:nvSpPr>
          <p:cNvPr id="384015" name="Rectangle 1039"/>
          <p:cNvSpPr>
            <a:spLocks noChangeArrowheads="1"/>
          </p:cNvSpPr>
          <p:nvPr/>
        </p:nvSpPr>
        <p:spPr bwMode="auto">
          <a:xfrm>
            <a:off x="4592960" y="2660650"/>
            <a:ext cx="9906000" cy="0"/>
          </a:xfrm>
          <a:prstGeom prst="rect">
            <a:avLst/>
          </a:prstGeom>
          <a:noFill/>
          <a:ln w="57150" cmpd="thickThin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373" name="Picture 1038" descr="mt2modem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91387" y="4583113"/>
            <a:ext cx="2386013" cy="1751013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</p:pic>
      <p:pic>
        <p:nvPicPr>
          <p:cNvPr id="15374" name="Picture 102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809875" y="4643438"/>
            <a:ext cx="1600200" cy="1638300"/>
          </a:xfrm>
          <a:prstGeom prst="rect">
            <a:avLst/>
          </a:prstGeom>
          <a:noFill/>
          <a:ln w="57150" cmpd="thickThin">
            <a:solidFill>
              <a:srgbClr val="002060"/>
            </a:solidFill>
            <a:miter lim="800000"/>
            <a:headEnd/>
            <a:tailEnd/>
          </a:ln>
        </p:spPr>
      </p:pic>
      <p:pic>
        <p:nvPicPr>
          <p:cNvPr id="15375" name="Picture 102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797426" y="4691063"/>
            <a:ext cx="2227262" cy="1643063"/>
          </a:xfrm>
          <a:prstGeom prst="rect">
            <a:avLst/>
          </a:prstGeom>
          <a:noFill/>
          <a:ln w="57150" cmpd="thickThin">
            <a:solidFill>
              <a:srgbClr val="002060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33826"/>
            <a:ext cx="9906000" cy="2689225"/>
          </a:xfrm>
          <a:solidFill>
            <a:schemeClr val="accent2">
              <a:lumMod val="40000"/>
              <a:lumOff val="60000"/>
            </a:schemeClr>
          </a:solidFill>
          <a:ln w="76200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 algn="ctr">
              <a:lnSpc>
                <a:spcPct val="90000"/>
              </a:lnSpc>
              <a:buFontTx/>
              <a:buNone/>
            </a:pPr>
            <a:r>
              <a:rPr lang="es-ES_tradnl" sz="2800" b="1" i="1" dirty="0">
                <a:solidFill>
                  <a:srgbClr val="333399"/>
                </a:solidFill>
                <a:latin typeface="Arial" charset="0"/>
              </a:rPr>
              <a:t>Mg PABLO ALEJANDRO LENA</a:t>
            </a:r>
          </a:p>
          <a:p>
            <a:pPr marL="0" indent="0" algn="ctr">
              <a:lnSpc>
                <a:spcPct val="90000"/>
              </a:lnSpc>
              <a:buFontTx/>
              <a:buNone/>
            </a:pPr>
            <a:r>
              <a:rPr lang="es-ES_tradnl" sz="2800" b="1" i="1" dirty="0">
                <a:solidFill>
                  <a:srgbClr val="333399"/>
                </a:solidFill>
                <a:latin typeface="Arial" charset="0"/>
              </a:rPr>
              <a:t>plena@unlam.edu.ar                  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s-ES" sz="2800" b="1" i="1" dirty="0">
                <a:solidFill>
                  <a:srgbClr val="333399"/>
                </a:solidFill>
                <a:latin typeface="Arial" charset="0"/>
              </a:rPr>
              <a:t>Ing. MARIO KRAJNIK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s-ES" sz="2800" b="1" i="1" dirty="0">
                <a:solidFill>
                  <a:srgbClr val="333399"/>
                </a:solidFill>
                <a:latin typeface="Arial" charset="0"/>
              </a:rPr>
              <a:t>mariokrajnik@yahoo.com.ar </a:t>
            </a:r>
            <a:endParaRPr lang="es-AR" sz="3600" b="1" i="1" u="sng" dirty="0">
              <a:solidFill>
                <a:srgbClr val="333399"/>
              </a:solidFill>
              <a:latin typeface="Arial" charset="0"/>
            </a:endParaRPr>
          </a:p>
          <a:p>
            <a:pPr marL="0" indent="0" algn="ctr">
              <a:lnSpc>
                <a:spcPct val="90000"/>
              </a:lnSpc>
              <a:buFontTx/>
              <a:buNone/>
            </a:pPr>
            <a:r>
              <a:rPr lang="es-AR" sz="3600" b="1" i="1" u="sng" dirty="0">
                <a:solidFill>
                  <a:srgbClr val="333399"/>
                </a:solidFill>
                <a:latin typeface="Arial" charset="0"/>
              </a:rPr>
              <a:t>2023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ctrTitle" idx="4294967295"/>
          </p:nvPr>
        </p:nvSpPr>
        <p:spPr>
          <a:xfrm>
            <a:off x="428229" y="620688"/>
            <a:ext cx="9204325" cy="3096344"/>
          </a:xfr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chemeClr val="accent2">
                <a:lumMod val="75000"/>
              </a:schemeClr>
            </a:solidFill>
          </a:ln>
        </p:spPr>
        <p:txBody>
          <a:bodyPr anchor="t"/>
          <a:lstStyle/>
          <a:p>
            <a:pPr>
              <a:spcBef>
                <a:spcPct val="20000"/>
              </a:spcBef>
            </a:pPr>
            <a:r>
              <a:rPr lang="es-AR" sz="5400" b="1" i="1" u="sng" dirty="0">
                <a:solidFill>
                  <a:srgbClr val="333399"/>
                </a:solidFill>
                <a:latin typeface="Arial" charset="0"/>
              </a:rPr>
              <a:t>Tecnología de Redes 2634</a:t>
            </a:r>
            <a:br>
              <a:rPr lang="es-AR" sz="5400" b="1" i="1" u="sng" dirty="0">
                <a:solidFill>
                  <a:srgbClr val="333399"/>
                </a:solidFill>
                <a:latin typeface="Arial" charset="0"/>
              </a:rPr>
            </a:br>
            <a:r>
              <a:rPr lang="es-AR" b="1" i="1" u="sng" dirty="0">
                <a:solidFill>
                  <a:srgbClr val="333399"/>
                </a:solidFill>
                <a:latin typeface="Arial" charset="0"/>
              </a:rPr>
              <a:t>Introducción a las Comunicaciones 3007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title"/>
          </p:nvPr>
        </p:nvSpPr>
        <p:spPr>
          <a:xfrm>
            <a:off x="488504" y="228600"/>
            <a:ext cx="9112696" cy="1143000"/>
          </a:xfr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txBody>
          <a:bodyPr/>
          <a:lstStyle/>
          <a:p>
            <a:pPr>
              <a:defRPr/>
            </a:pPr>
            <a:r>
              <a:rPr lang="es-ES_tradnl" sz="24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HARDWARE DE TELECOMUNICACIONES</a:t>
            </a:r>
            <a:br>
              <a:rPr lang="es-ES_tradnl" sz="24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s-ES_tradnl" sz="24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MODEM - </a:t>
            </a:r>
          </a:p>
        </p:txBody>
      </p:sp>
      <p:pic>
        <p:nvPicPr>
          <p:cNvPr id="16387" name="Picture 4" descr="F4_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600200"/>
            <a:ext cx="9296400" cy="4572000"/>
          </a:xfrm>
          <a:prstGeom prst="rect">
            <a:avLst/>
          </a:prstGeom>
          <a:solidFill>
            <a:srgbClr val="FF9900"/>
          </a:solidFill>
          <a:ln w="76200">
            <a:solidFill>
              <a:schemeClr val="accent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9144000" cy="1371600"/>
          </a:xfr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txBody>
          <a:bodyPr/>
          <a:lstStyle/>
          <a:p>
            <a:pPr>
              <a:defRPr/>
            </a:pPr>
            <a:r>
              <a:rPr lang="es-ES_tradnl" sz="48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MODEM</a:t>
            </a:r>
            <a:br>
              <a:rPr lang="es-ES_tradnl" sz="48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s-ES_tradnl" sz="48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Uso en líneas telefónicas</a:t>
            </a:r>
          </a:p>
        </p:txBody>
      </p:sp>
      <p:pic>
        <p:nvPicPr>
          <p:cNvPr id="17411" name="Picture 3" descr="F4_5"/>
          <p:cNvPicPr>
            <a:picLocks noChangeAspect="1" noChangeArrowheads="1"/>
          </p:cNvPicPr>
          <p:nvPr/>
        </p:nvPicPr>
        <p:blipFill>
          <a:blip r:embed="rId2" cstate="print">
            <a:lum bright="-40000" contrast="64000"/>
          </a:blip>
          <a:srcRect/>
          <a:stretch>
            <a:fillRect/>
          </a:stretch>
        </p:blipFill>
        <p:spPr bwMode="auto">
          <a:xfrm>
            <a:off x="457200" y="1752600"/>
            <a:ext cx="9067800" cy="4495800"/>
          </a:xfrm>
          <a:prstGeom prst="rect">
            <a:avLst/>
          </a:prstGeom>
          <a:noFill/>
          <a:ln w="76200">
            <a:solidFill>
              <a:schemeClr val="accent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9359900" cy="1371600"/>
          </a:xfrm>
          <a:solidFill>
            <a:schemeClr val="accent2">
              <a:lumMod val="40000"/>
              <a:lumOff val="60000"/>
            </a:schemeClr>
          </a:solidFill>
        </p:spPr>
        <p:txBody>
          <a:bodyPr wrap="none" anchor="t"/>
          <a:lstStyle/>
          <a:p>
            <a:pPr>
              <a:defRPr/>
            </a:pPr>
            <a:r>
              <a:rPr lang="es-ES_tradnl" sz="24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HARDWARE DE TELECOMUNICACIONES</a:t>
            </a:r>
            <a:br>
              <a:rPr lang="es-ES_tradnl" sz="24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s-ES_tradnl" sz="32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DATA TERMINAL UNIT – Modem Digital</a:t>
            </a:r>
            <a:endParaRPr lang="es-ES_tradnl" dirty="0">
              <a:solidFill>
                <a:schemeClr val="accent2"/>
              </a:solidFill>
            </a:endParaRPr>
          </a:p>
        </p:txBody>
      </p:sp>
      <p:sp>
        <p:nvSpPr>
          <p:cNvPr id="358403" name="Freeform 3"/>
          <p:cNvSpPr>
            <a:spLocks/>
          </p:cNvSpPr>
          <p:nvPr/>
        </p:nvSpPr>
        <p:spPr bwMode="auto">
          <a:xfrm>
            <a:off x="609600" y="1752600"/>
            <a:ext cx="8823325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555" y="0"/>
              </a:cxn>
            </a:cxnLst>
            <a:rect l="0" t="0" r="r" b="b"/>
            <a:pathLst>
              <a:path w="5556" h="1">
                <a:moveTo>
                  <a:pt x="0" y="0"/>
                </a:moveTo>
                <a:lnTo>
                  <a:pt x="5555" y="0"/>
                </a:lnTo>
              </a:path>
            </a:pathLst>
          </a:custGeom>
          <a:noFill/>
          <a:ln w="635" cap="flat" cmpd="sng">
            <a:solidFill>
              <a:srgbClr val="0000FF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840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28600" y="1981200"/>
            <a:ext cx="9372600" cy="3962400"/>
          </a:xfrm>
          <a:solidFill>
            <a:schemeClr val="accent2">
              <a:lumMod val="40000"/>
              <a:lumOff val="60000"/>
            </a:schemeClr>
          </a:solidFill>
        </p:spPr>
        <p:txBody>
          <a:bodyPr wrap="none"/>
          <a:lstStyle/>
          <a:p>
            <a:pPr marL="206375" indent="-206375">
              <a:lnSpc>
                <a:spcPct val="91000"/>
              </a:lnSpc>
              <a:spcBef>
                <a:spcPct val="0"/>
              </a:spcBef>
              <a:buFontTx/>
              <a:buNone/>
              <a:defRPr/>
            </a:pPr>
            <a:r>
              <a:rPr lang="es-ES_tradnl" sz="3600" b="1" i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 </a:t>
            </a:r>
            <a:r>
              <a:rPr lang="es-ES_tradnl" sz="28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(</a:t>
            </a:r>
            <a:r>
              <a:rPr lang="es-ES_tradnl" sz="24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Unidad de Transmisión de Datos de Alta velocidad)</a:t>
            </a:r>
            <a:endParaRPr lang="es-ES_tradnl" sz="3600" b="1" i="1" dirty="0">
              <a:solidFill>
                <a:schemeClr val="accent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  <a:p>
            <a:pPr marL="206375" indent="-206375">
              <a:lnSpc>
                <a:spcPct val="91000"/>
              </a:lnSpc>
              <a:spcBef>
                <a:spcPct val="0"/>
              </a:spcBef>
              <a:defRPr/>
            </a:pPr>
            <a:r>
              <a:rPr lang="es-ES_tradnl" sz="2400" b="1" i="1" dirty="0">
                <a:solidFill>
                  <a:schemeClr val="accent2"/>
                </a:solidFill>
                <a:latin typeface="Arial" charset="0"/>
              </a:rPr>
              <a:t>Para Líneas digitales con velocidades de 64 Kbps múltiplos </a:t>
            </a:r>
          </a:p>
          <a:p>
            <a:pPr marL="206375" indent="-206375">
              <a:lnSpc>
                <a:spcPct val="91000"/>
              </a:lnSpc>
              <a:spcBef>
                <a:spcPct val="0"/>
              </a:spcBef>
              <a:buFontTx/>
              <a:buNone/>
              <a:defRPr/>
            </a:pPr>
            <a:r>
              <a:rPr lang="es-ES_tradnl" sz="2400" b="1" i="1" dirty="0">
                <a:solidFill>
                  <a:schemeClr val="accent2"/>
                </a:solidFill>
                <a:latin typeface="Arial" charset="0"/>
              </a:rPr>
              <a:t>   de 64 Kbps y enlaces de 2 Mbps. (ISDN)</a:t>
            </a:r>
          </a:p>
          <a:p>
            <a:pPr marL="206375" indent="-206375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defRPr/>
            </a:pPr>
            <a:r>
              <a:rPr lang="es-ES_tradnl" sz="2400" b="1" dirty="0">
                <a:solidFill>
                  <a:schemeClr val="accent2"/>
                </a:solidFill>
                <a:latin typeface="Arial" charset="0"/>
              </a:rPr>
              <a:t>Velocidad configurable por software </a:t>
            </a:r>
          </a:p>
          <a:p>
            <a:pPr marL="206375" indent="-206375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defRPr/>
            </a:pPr>
            <a:r>
              <a:rPr lang="es-ES_tradnl" sz="2400" b="1" dirty="0">
                <a:solidFill>
                  <a:schemeClr val="accent2"/>
                </a:solidFill>
                <a:latin typeface="Arial" charset="0"/>
              </a:rPr>
              <a:t>Operación síncrona o asíncrona. </a:t>
            </a:r>
          </a:p>
          <a:p>
            <a:pPr marL="206375" indent="-206375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defRPr/>
            </a:pPr>
            <a:r>
              <a:rPr lang="es-ES_tradnl" sz="2400" b="1" dirty="0">
                <a:solidFill>
                  <a:schemeClr val="accent2"/>
                </a:solidFill>
                <a:latin typeface="Arial" charset="0"/>
              </a:rPr>
              <a:t>Transparencia al protocolo del usuario. </a:t>
            </a:r>
          </a:p>
          <a:p>
            <a:pPr marL="206375" indent="-206375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defRPr/>
            </a:pPr>
            <a:r>
              <a:rPr lang="es-ES_tradnl" sz="2400" b="1" dirty="0">
                <a:solidFill>
                  <a:schemeClr val="accent2"/>
                </a:solidFill>
                <a:latin typeface="Arial" charset="0"/>
              </a:rPr>
              <a:t>Supervisión y mantenimiento centralizado hasta </a:t>
            </a:r>
          </a:p>
          <a:p>
            <a:pPr marL="206375" indent="-206375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Tx/>
              <a:buNone/>
              <a:defRPr/>
            </a:pPr>
            <a:r>
              <a:rPr lang="es-ES_tradnl" sz="2400" b="1" dirty="0">
                <a:solidFill>
                  <a:schemeClr val="accent2"/>
                </a:solidFill>
                <a:latin typeface="Arial" charset="0"/>
              </a:rPr>
              <a:t>  la interfaz del usuario.</a:t>
            </a:r>
          </a:p>
          <a:p>
            <a:pPr marL="206375" indent="-206375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defRPr/>
            </a:pPr>
            <a:r>
              <a:rPr lang="es-ES_tradnl" sz="2400" b="1" dirty="0">
                <a:solidFill>
                  <a:schemeClr val="accent2"/>
                </a:solidFill>
                <a:latin typeface="Arial" charset="0"/>
              </a:rPr>
              <a:t>Limite de Transmisión                        5,5 KM </a:t>
            </a:r>
            <a:endParaRPr lang="es-ES_tradnl" sz="1800" dirty="0">
              <a:latin typeface="Arial" charset="0"/>
            </a:endParaRPr>
          </a:p>
        </p:txBody>
      </p:sp>
      <p:grpSp>
        <p:nvGrpSpPr>
          <p:cNvPr id="19461" name="Group 40"/>
          <p:cNvGrpSpPr>
            <a:grpSpLocks/>
          </p:cNvGrpSpPr>
          <p:nvPr/>
        </p:nvGrpSpPr>
        <p:grpSpPr bwMode="auto">
          <a:xfrm>
            <a:off x="4114800" y="3429000"/>
            <a:ext cx="5181600" cy="2438400"/>
            <a:chOff x="2400" y="2112"/>
            <a:chExt cx="3504" cy="1536"/>
          </a:xfrm>
        </p:grpSpPr>
        <p:grpSp>
          <p:nvGrpSpPr>
            <p:cNvPr id="19462" name="Group 5"/>
            <p:cNvGrpSpPr>
              <a:grpSpLocks/>
            </p:cNvGrpSpPr>
            <p:nvPr/>
          </p:nvGrpSpPr>
          <p:grpSpPr bwMode="auto">
            <a:xfrm>
              <a:off x="3888" y="2112"/>
              <a:ext cx="2016" cy="576"/>
              <a:chOff x="2226" y="3212"/>
              <a:chExt cx="2789" cy="776"/>
            </a:xfrm>
          </p:grpSpPr>
          <p:sp>
            <p:nvSpPr>
              <p:cNvPr id="358406" name="Freeform 6"/>
              <p:cNvSpPr>
                <a:spLocks/>
              </p:cNvSpPr>
              <p:nvPr/>
            </p:nvSpPr>
            <p:spPr bwMode="auto">
              <a:xfrm>
                <a:off x="2841" y="3667"/>
                <a:ext cx="2020" cy="268"/>
              </a:xfrm>
              <a:custGeom>
                <a:avLst/>
                <a:gdLst/>
                <a:ahLst/>
                <a:cxnLst>
                  <a:cxn ang="0">
                    <a:pos x="988" y="235"/>
                  </a:cxn>
                  <a:cxn ang="0">
                    <a:pos x="2018" y="206"/>
                  </a:cxn>
                  <a:cxn ang="0">
                    <a:pos x="2018" y="119"/>
                  </a:cxn>
                  <a:cxn ang="0">
                    <a:pos x="2018" y="119"/>
                  </a:cxn>
                  <a:cxn ang="0">
                    <a:pos x="2018" y="0"/>
                  </a:cxn>
                  <a:cxn ang="0">
                    <a:pos x="0" y="52"/>
                  </a:cxn>
                  <a:cxn ang="0">
                    <a:pos x="0" y="179"/>
                  </a:cxn>
                  <a:cxn ang="0">
                    <a:pos x="0" y="178"/>
                  </a:cxn>
                  <a:cxn ang="0">
                    <a:pos x="0" y="267"/>
                  </a:cxn>
                  <a:cxn ang="0">
                    <a:pos x="988" y="235"/>
                  </a:cxn>
                  <a:cxn ang="0">
                    <a:pos x="988" y="235"/>
                  </a:cxn>
                </a:cxnLst>
                <a:rect l="0" t="0" r="r" b="b"/>
                <a:pathLst>
                  <a:path w="2019" h="268">
                    <a:moveTo>
                      <a:pt x="988" y="235"/>
                    </a:moveTo>
                    <a:lnTo>
                      <a:pt x="2018" y="206"/>
                    </a:lnTo>
                    <a:lnTo>
                      <a:pt x="2018" y="119"/>
                    </a:lnTo>
                    <a:lnTo>
                      <a:pt x="2018" y="119"/>
                    </a:lnTo>
                    <a:lnTo>
                      <a:pt x="2018" y="0"/>
                    </a:lnTo>
                    <a:lnTo>
                      <a:pt x="0" y="52"/>
                    </a:lnTo>
                    <a:lnTo>
                      <a:pt x="0" y="179"/>
                    </a:lnTo>
                    <a:lnTo>
                      <a:pt x="0" y="178"/>
                    </a:lnTo>
                    <a:lnTo>
                      <a:pt x="0" y="267"/>
                    </a:lnTo>
                    <a:lnTo>
                      <a:pt x="988" y="235"/>
                    </a:lnTo>
                    <a:lnTo>
                      <a:pt x="988" y="235"/>
                    </a:lnTo>
                  </a:path>
                </a:pathLst>
              </a:custGeom>
              <a:solidFill>
                <a:srgbClr val="000000"/>
              </a:solidFill>
              <a:ln w="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07" name="Freeform 7"/>
              <p:cNvSpPr>
                <a:spLocks/>
              </p:cNvSpPr>
              <p:nvPr/>
            </p:nvSpPr>
            <p:spPr bwMode="auto">
              <a:xfrm>
                <a:off x="2226" y="3212"/>
                <a:ext cx="2789" cy="776"/>
              </a:xfrm>
              <a:custGeom>
                <a:avLst/>
                <a:gdLst/>
                <a:ahLst/>
                <a:cxnLst>
                  <a:cxn ang="0">
                    <a:pos x="2714" y="706"/>
                  </a:cxn>
                  <a:cxn ang="0">
                    <a:pos x="1602" y="739"/>
                  </a:cxn>
                  <a:cxn ang="0">
                    <a:pos x="1603" y="691"/>
                  </a:cxn>
                  <a:cxn ang="0">
                    <a:pos x="2633" y="662"/>
                  </a:cxn>
                  <a:cxn ang="0">
                    <a:pos x="2633" y="575"/>
                  </a:cxn>
                  <a:cxn ang="0">
                    <a:pos x="2633" y="575"/>
                  </a:cxn>
                  <a:cxn ang="0">
                    <a:pos x="2633" y="456"/>
                  </a:cxn>
                  <a:cxn ang="0">
                    <a:pos x="615" y="508"/>
                  </a:cxn>
                  <a:cxn ang="0">
                    <a:pos x="615" y="635"/>
                  </a:cxn>
                  <a:cxn ang="0">
                    <a:pos x="615" y="634"/>
                  </a:cxn>
                  <a:cxn ang="0">
                    <a:pos x="615" y="723"/>
                  </a:cxn>
                  <a:cxn ang="0">
                    <a:pos x="1603" y="691"/>
                  </a:cxn>
                  <a:cxn ang="0">
                    <a:pos x="1603" y="691"/>
                  </a:cxn>
                  <a:cxn ang="0">
                    <a:pos x="1603" y="739"/>
                  </a:cxn>
                  <a:cxn ang="0">
                    <a:pos x="1598" y="739"/>
                  </a:cxn>
                  <a:cxn ang="0">
                    <a:pos x="480" y="775"/>
                  </a:cxn>
                  <a:cxn ang="0">
                    <a:pos x="481" y="775"/>
                  </a:cxn>
                  <a:cxn ang="0">
                    <a:pos x="471" y="775"/>
                  </a:cxn>
                  <a:cxn ang="0">
                    <a:pos x="467" y="773"/>
                  </a:cxn>
                  <a:cxn ang="0">
                    <a:pos x="456" y="763"/>
                  </a:cxn>
                  <a:cxn ang="0">
                    <a:pos x="442" y="748"/>
                  </a:cxn>
                  <a:cxn ang="0">
                    <a:pos x="0" y="244"/>
                  </a:cxn>
                  <a:cxn ang="0">
                    <a:pos x="0" y="155"/>
                  </a:cxn>
                  <a:cxn ang="0">
                    <a:pos x="14" y="30"/>
                  </a:cxn>
                  <a:cxn ang="0">
                    <a:pos x="200" y="26"/>
                  </a:cxn>
                  <a:cxn ang="0">
                    <a:pos x="220" y="41"/>
                  </a:cxn>
                  <a:cxn ang="0">
                    <a:pos x="640" y="34"/>
                  </a:cxn>
                  <a:cxn ang="0">
                    <a:pos x="614" y="18"/>
                  </a:cxn>
                  <a:cxn ang="0">
                    <a:pos x="1211" y="10"/>
                  </a:cxn>
                  <a:cxn ang="0">
                    <a:pos x="1244" y="25"/>
                  </a:cxn>
                  <a:cxn ang="0">
                    <a:pos x="1550" y="19"/>
                  </a:cxn>
                  <a:cxn ang="0">
                    <a:pos x="1512" y="4"/>
                  </a:cxn>
                  <a:cxn ang="0">
                    <a:pos x="1680" y="0"/>
                  </a:cxn>
                  <a:cxn ang="0">
                    <a:pos x="2712" y="403"/>
                  </a:cxn>
                  <a:cxn ang="0">
                    <a:pos x="2722" y="407"/>
                  </a:cxn>
                  <a:cxn ang="0">
                    <a:pos x="2731" y="412"/>
                  </a:cxn>
                  <a:cxn ang="0">
                    <a:pos x="2739" y="418"/>
                  </a:cxn>
                  <a:cxn ang="0">
                    <a:pos x="2788" y="560"/>
                  </a:cxn>
                  <a:cxn ang="0">
                    <a:pos x="2786" y="563"/>
                  </a:cxn>
                  <a:cxn ang="0">
                    <a:pos x="2785" y="568"/>
                  </a:cxn>
                  <a:cxn ang="0">
                    <a:pos x="2735" y="687"/>
                  </a:cxn>
                  <a:cxn ang="0">
                    <a:pos x="2728" y="697"/>
                  </a:cxn>
                  <a:cxn ang="0">
                    <a:pos x="2722" y="701"/>
                  </a:cxn>
                  <a:cxn ang="0">
                    <a:pos x="2714" y="706"/>
                  </a:cxn>
                  <a:cxn ang="0">
                    <a:pos x="2714" y="706"/>
                  </a:cxn>
                </a:cxnLst>
                <a:rect l="0" t="0" r="r" b="b"/>
                <a:pathLst>
                  <a:path w="2789" h="776">
                    <a:moveTo>
                      <a:pt x="2714" y="706"/>
                    </a:moveTo>
                    <a:lnTo>
                      <a:pt x="1602" y="739"/>
                    </a:lnTo>
                    <a:lnTo>
                      <a:pt x="1603" y="691"/>
                    </a:lnTo>
                    <a:lnTo>
                      <a:pt x="2633" y="662"/>
                    </a:lnTo>
                    <a:lnTo>
                      <a:pt x="2633" y="575"/>
                    </a:lnTo>
                    <a:lnTo>
                      <a:pt x="2633" y="575"/>
                    </a:lnTo>
                    <a:lnTo>
                      <a:pt x="2633" y="456"/>
                    </a:lnTo>
                    <a:lnTo>
                      <a:pt x="615" y="508"/>
                    </a:lnTo>
                    <a:lnTo>
                      <a:pt x="615" y="635"/>
                    </a:lnTo>
                    <a:lnTo>
                      <a:pt x="615" y="634"/>
                    </a:lnTo>
                    <a:lnTo>
                      <a:pt x="615" y="723"/>
                    </a:lnTo>
                    <a:lnTo>
                      <a:pt x="1603" y="691"/>
                    </a:lnTo>
                    <a:lnTo>
                      <a:pt x="1603" y="691"/>
                    </a:lnTo>
                    <a:lnTo>
                      <a:pt x="1603" y="739"/>
                    </a:lnTo>
                    <a:lnTo>
                      <a:pt x="1598" y="739"/>
                    </a:lnTo>
                    <a:lnTo>
                      <a:pt x="480" y="775"/>
                    </a:lnTo>
                    <a:lnTo>
                      <a:pt x="481" y="775"/>
                    </a:lnTo>
                    <a:lnTo>
                      <a:pt x="471" y="775"/>
                    </a:lnTo>
                    <a:lnTo>
                      <a:pt x="467" y="773"/>
                    </a:lnTo>
                    <a:lnTo>
                      <a:pt x="456" y="763"/>
                    </a:lnTo>
                    <a:lnTo>
                      <a:pt x="442" y="748"/>
                    </a:lnTo>
                    <a:lnTo>
                      <a:pt x="0" y="244"/>
                    </a:lnTo>
                    <a:lnTo>
                      <a:pt x="0" y="155"/>
                    </a:lnTo>
                    <a:lnTo>
                      <a:pt x="14" y="30"/>
                    </a:lnTo>
                    <a:lnTo>
                      <a:pt x="200" y="26"/>
                    </a:lnTo>
                    <a:lnTo>
                      <a:pt x="220" y="41"/>
                    </a:lnTo>
                    <a:lnTo>
                      <a:pt x="640" y="34"/>
                    </a:lnTo>
                    <a:lnTo>
                      <a:pt x="614" y="18"/>
                    </a:lnTo>
                    <a:lnTo>
                      <a:pt x="1211" y="10"/>
                    </a:lnTo>
                    <a:lnTo>
                      <a:pt x="1244" y="25"/>
                    </a:lnTo>
                    <a:lnTo>
                      <a:pt x="1550" y="19"/>
                    </a:lnTo>
                    <a:lnTo>
                      <a:pt x="1512" y="4"/>
                    </a:lnTo>
                    <a:lnTo>
                      <a:pt x="1680" y="0"/>
                    </a:lnTo>
                    <a:lnTo>
                      <a:pt x="2712" y="403"/>
                    </a:lnTo>
                    <a:lnTo>
                      <a:pt x="2722" y="407"/>
                    </a:lnTo>
                    <a:lnTo>
                      <a:pt x="2731" y="412"/>
                    </a:lnTo>
                    <a:lnTo>
                      <a:pt x="2739" y="418"/>
                    </a:lnTo>
                    <a:lnTo>
                      <a:pt x="2788" y="560"/>
                    </a:lnTo>
                    <a:lnTo>
                      <a:pt x="2786" y="563"/>
                    </a:lnTo>
                    <a:lnTo>
                      <a:pt x="2785" y="568"/>
                    </a:lnTo>
                    <a:lnTo>
                      <a:pt x="2735" y="687"/>
                    </a:lnTo>
                    <a:lnTo>
                      <a:pt x="2728" y="697"/>
                    </a:lnTo>
                    <a:lnTo>
                      <a:pt x="2722" y="701"/>
                    </a:lnTo>
                    <a:lnTo>
                      <a:pt x="2714" y="706"/>
                    </a:lnTo>
                    <a:lnTo>
                      <a:pt x="2714" y="706"/>
                    </a:lnTo>
                  </a:path>
                </a:pathLst>
              </a:custGeom>
              <a:solidFill>
                <a:srgbClr val="AAAAAA"/>
              </a:solidFill>
              <a:ln w="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08" name="Line 8"/>
              <p:cNvSpPr>
                <a:spLocks noChangeShapeType="1"/>
              </p:cNvSpPr>
              <p:nvPr/>
            </p:nvSpPr>
            <p:spPr bwMode="auto">
              <a:xfrm>
                <a:off x="2227" y="3364"/>
                <a:ext cx="453" cy="482"/>
              </a:xfrm>
              <a:prstGeom prst="line">
                <a:avLst/>
              </a:pr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09" name="Line 9"/>
              <p:cNvSpPr>
                <a:spLocks noChangeShapeType="1"/>
              </p:cNvSpPr>
              <p:nvPr/>
            </p:nvSpPr>
            <p:spPr bwMode="auto">
              <a:xfrm>
                <a:off x="2242" y="3242"/>
                <a:ext cx="505" cy="434"/>
              </a:xfrm>
              <a:prstGeom prst="line">
                <a:avLst/>
              </a:pr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10" name="Freeform 10"/>
              <p:cNvSpPr>
                <a:spLocks/>
              </p:cNvSpPr>
              <p:nvPr/>
            </p:nvSpPr>
            <p:spPr bwMode="auto">
              <a:xfrm>
                <a:off x="2447" y="3246"/>
                <a:ext cx="956" cy="354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422" y="353"/>
                  </a:cxn>
                  <a:cxn ang="0">
                    <a:pos x="955" y="342"/>
                  </a:cxn>
                  <a:cxn ang="0">
                    <a:pos x="418" y="0"/>
                  </a:cxn>
                </a:cxnLst>
                <a:rect l="0" t="0" r="r" b="b"/>
                <a:pathLst>
                  <a:path w="956" h="354">
                    <a:moveTo>
                      <a:pt x="0" y="7"/>
                    </a:moveTo>
                    <a:lnTo>
                      <a:pt x="422" y="353"/>
                    </a:lnTo>
                    <a:lnTo>
                      <a:pt x="955" y="342"/>
                    </a:lnTo>
                    <a:lnTo>
                      <a:pt x="418" y="0"/>
                    </a:lnTo>
                  </a:path>
                </a:pathLst>
              </a:custGeom>
              <a:noFill/>
              <a:ln w="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11" name="Freeform 11"/>
              <p:cNvSpPr>
                <a:spLocks/>
              </p:cNvSpPr>
              <p:nvPr/>
            </p:nvSpPr>
            <p:spPr bwMode="auto">
              <a:xfrm>
                <a:off x="3472" y="3230"/>
                <a:ext cx="1078" cy="341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685" y="338"/>
                  </a:cxn>
                  <a:cxn ang="0">
                    <a:pos x="1077" y="329"/>
                  </a:cxn>
                  <a:cxn ang="0">
                    <a:pos x="304" y="0"/>
                  </a:cxn>
                </a:cxnLst>
                <a:rect l="0" t="0" r="r" b="b"/>
                <a:pathLst>
                  <a:path w="1078" h="339">
                    <a:moveTo>
                      <a:pt x="0" y="7"/>
                    </a:moveTo>
                    <a:lnTo>
                      <a:pt x="685" y="338"/>
                    </a:lnTo>
                    <a:lnTo>
                      <a:pt x="1077" y="329"/>
                    </a:lnTo>
                    <a:lnTo>
                      <a:pt x="304" y="0"/>
                    </a:lnTo>
                  </a:path>
                </a:pathLst>
              </a:custGeom>
              <a:noFill/>
              <a:ln w="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12" name="Line 12"/>
              <p:cNvSpPr>
                <a:spLocks noChangeShapeType="1"/>
              </p:cNvSpPr>
              <p:nvPr/>
            </p:nvSpPr>
            <p:spPr bwMode="auto">
              <a:xfrm flipH="1">
                <a:off x="2680" y="3675"/>
                <a:ext cx="67" cy="171"/>
              </a:xfrm>
              <a:prstGeom prst="line">
                <a:avLst/>
              </a:pr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13" name="Line 13"/>
              <p:cNvSpPr>
                <a:spLocks noChangeShapeType="1"/>
              </p:cNvSpPr>
              <p:nvPr/>
            </p:nvSpPr>
            <p:spPr bwMode="auto">
              <a:xfrm flipV="1">
                <a:off x="2680" y="3843"/>
                <a:ext cx="162" cy="4"/>
              </a:xfrm>
              <a:prstGeom prst="line">
                <a:avLst/>
              </a:pr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14" name="Freeform 14"/>
              <p:cNvSpPr>
                <a:spLocks/>
              </p:cNvSpPr>
              <p:nvPr/>
            </p:nvSpPr>
            <p:spPr bwMode="auto">
              <a:xfrm>
                <a:off x="4861" y="3775"/>
                <a:ext cx="154" cy="8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154" y="0"/>
                  </a:cxn>
                  <a:cxn ang="0">
                    <a:pos x="152" y="4"/>
                  </a:cxn>
                </a:cxnLst>
                <a:rect l="0" t="0" r="r" b="b"/>
                <a:pathLst>
                  <a:path w="155" h="8">
                    <a:moveTo>
                      <a:pt x="0" y="7"/>
                    </a:moveTo>
                    <a:lnTo>
                      <a:pt x="154" y="0"/>
                    </a:lnTo>
                    <a:lnTo>
                      <a:pt x="152" y="4"/>
                    </a:lnTo>
                  </a:path>
                </a:pathLst>
              </a:custGeom>
              <a:noFill/>
              <a:ln w="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15" name="Freeform 15"/>
              <p:cNvSpPr>
                <a:spLocks/>
              </p:cNvSpPr>
              <p:nvPr/>
            </p:nvSpPr>
            <p:spPr bwMode="auto">
              <a:xfrm>
                <a:off x="2749" y="3616"/>
                <a:ext cx="2216" cy="62"/>
              </a:xfrm>
              <a:custGeom>
                <a:avLst/>
                <a:gdLst/>
                <a:ahLst/>
                <a:cxnLst>
                  <a:cxn ang="0">
                    <a:pos x="0" y="61"/>
                  </a:cxn>
                  <a:cxn ang="0">
                    <a:pos x="2141" y="0"/>
                  </a:cxn>
                  <a:cxn ang="0">
                    <a:pos x="2165" y="1"/>
                  </a:cxn>
                  <a:cxn ang="0">
                    <a:pos x="2181" y="3"/>
                  </a:cxn>
                  <a:cxn ang="0">
                    <a:pos x="2197" y="6"/>
                  </a:cxn>
                  <a:cxn ang="0">
                    <a:pos x="2214" y="12"/>
                  </a:cxn>
                </a:cxnLst>
                <a:rect l="0" t="0" r="r" b="b"/>
                <a:pathLst>
                  <a:path w="2215" h="62">
                    <a:moveTo>
                      <a:pt x="0" y="61"/>
                    </a:moveTo>
                    <a:lnTo>
                      <a:pt x="2141" y="0"/>
                    </a:lnTo>
                    <a:lnTo>
                      <a:pt x="2165" y="1"/>
                    </a:lnTo>
                    <a:lnTo>
                      <a:pt x="2181" y="3"/>
                    </a:lnTo>
                    <a:lnTo>
                      <a:pt x="2197" y="6"/>
                    </a:lnTo>
                    <a:lnTo>
                      <a:pt x="2214" y="12"/>
                    </a:lnTo>
                  </a:path>
                </a:pathLst>
              </a:custGeom>
              <a:noFill/>
              <a:ln w="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16" name="Line 16"/>
              <p:cNvSpPr>
                <a:spLocks noChangeShapeType="1"/>
              </p:cNvSpPr>
              <p:nvPr/>
            </p:nvSpPr>
            <p:spPr bwMode="auto">
              <a:xfrm>
                <a:off x="2680" y="3847"/>
                <a:ext cx="25" cy="140"/>
              </a:xfrm>
              <a:prstGeom prst="line">
                <a:avLst/>
              </a:pr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17" name="Oval 17"/>
              <p:cNvSpPr>
                <a:spLocks noChangeArrowheads="1"/>
              </p:cNvSpPr>
              <p:nvPr/>
            </p:nvSpPr>
            <p:spPr bwMode="auto">
              <a:xfrm flipV="1">
                <a:off x="3493" y="3806"/>
                <a:ext cx="101" cy="58"/>
              </a:xfrm>
              <a:prstGeom prst="ellipse">
                <a:avLst/>
              </a:pr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18" name="Oval 18"/>
              <p:cNvSpPr>
                <a:spLocks noChangeArrowheads="1"/>
              </p:cNvSpPr>
              <p:nvPr/>
            </p:nvSpPr>
            <p:spPr bwMode="auto">
              <a:xfrm flipV="1">
                <a:off x="2879" y="3826"/>
                <a:ext cx="101" cy="59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19" name="Oval 19"/>
              <p:cNvSpPr>
                <a:spLocks noChangeArrowheads="1"/>
              </p:cNvSpPr>
              <p:nvPr/>
            </p:nvSpPr>
            <p:spPr bwMode="auto">
              <a:xfrm flipV="1">
                <a:off x="3084" y="3820"/>
                <a:ext cx="101" cy="58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20" name="Oval 20"/>
              <p:cNvSpPr>
                <a:spLocks noChangeArrowheads="1"/>
              </p:cNvSpPr>
              <p:nvPr/>
            </p:nvSpPr>
            <p:spPr bwMode="auto">
              <a:xfrm flipV="1">
                <a:off x="3288" y="3813"/>
                <a:ext cx="102" cy="58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21" name="Oval 21"/>
              <p:cNvSpPr>
                <a:spLocks noChangeArrowheads="1"/>
              </p:cNvSpPr>
              <p:nvPr/>
            </p:nvSpPr>
            <p:spPr bwMode="auto">
              <a:xfrm flipV="1">
                <a:off x="3698" y="3799"/>
                <a:ext cx="101" cy="58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22" name="Oval 22"/>
              <p:cNvSpPr>
                <a:spLocks noChangeArrowheads="1"/>
              </p:cNvSpPr>
              <p:nvPr/>
            </p:nvSpPr>
            <p:spPr bwMode="auto">
              <a:xfrm flipV="1">
                <a:off x="3900" y="3793"/>
                <a:ext cx="102" cy="58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23" name="Oval 23"/>
              <p:cNvSpPr>
                <a:spLocks noChangeArrowheads="1"/>
              </p:cNvSpPr>
              <p:nvPr/>
            </p:nvSpPr>
            <p:spPr bwMode="auto">
              <a:xfrm flipV="1">
                <a:off x="4105" y="3787"/>
                <a:ext cx="101" cy="58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24" name="Oval 24"/>
              <p:cNvSpPr>
                <a:spLocks noChangeArrowheads="1"/>
              </p:cNvSpPr>
              <p:nvPr/>
            </p:nvSpPr>
            <p:spPr bwMode="auto">
              <a:xfrm flipV="1">
                <a:off x="4310" y="3781"/>
                <a:ext cx="101" cy="58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25" name="Freeform 25"/>
              <p:cNvSpPr>
                <a:spLocks/>
              </p:cNvSpPr>
              <p:nvPr/>
            </p:nvSpPr>
            <p:spPr bwMode="auto">
              <a:xfrm>
                <a:off x="2226" y="3212"/>
                <a:ext cx="2789" cy="776"/>
              </a:xfrm>
              <a:custGeom>
                <a:avLst/>
                <a:gdLst/>
                <a:ahLst/>
                <a:cxnLst>
                  <a:cxn ang="0">
                    <a:pos x="1598" y="739"/>
                  </a:cxn>
                  <a:cxn ang="0">
                    <a:pos x="480" y="775"/>
                  </a:cxn>
                  <a:cxn ang="0">
                    <a:pos x="481" y="775"/>
                  </a:cxn>
                  <a:cxn ang="0">
                    <a:pos x="471" y="775"/>
                  </a:cxn>
                  <a:cxn ang="0">
                    <a:pos x="467" y="773"/>
                  </a:cxn>
                  <a:cxn ang="0">
                    <a:pos x="456" y="763"/>
                  </a:cxn>
                  <a:cxn ang="0">
                    <a:pos x="442" y="748"/>
                  </a:cxn>
                  <a:cxn ang="0">
                    <a:pos x="0" y="244"/>
                  </a:cxn>
                  <a:cxn ang="0">
                    <a:pos x="0" y="155"/>
                  </a:cxn>
                  <a:cxn ang="0">
                    <a:pos x="14" y="30"/>
                  </a:cxn>
                  <a:cxn ang="0">
                    <a:pos x="200" y="26"/>
                  </a:cxn>
                  <a:cxn ang="0">
                    <a:pos x="220" y="41"/>
                  </a:cxn>
                  <a:cxn ang="0">
                    <a:pos x="640" y="34"/>
                  </a:cxn>
                  <a:cxn ang="0">
                    <a:pos x="614" y="18"/>
                  </a:cxn>
                  <a:cxn ang="0">
                    <a:pos x="1211" y="10"/>
                  </a:cxn>
                  <a:cxn ang="0">
                    <a:pos x="1244" y="25"/>
                  </a:cxn>
                  <a:cxn ang="0">
                    <a:pos x="1550" y="19"/>
                  </a:cxn>
                  <a:cxn ang="0">
                    <a:pos x="1512" y="4"/>
                  </a:cxn>
                  <a:cxn ang="0">
                    <a:pos x="1680" y="0"/>
                  </a:cxn>
                  <a:cxn ang="0">
                    <a:pos x="2712" y="403"/>
                  </a:cxn>
                  <a:cxn ang="0">
                    <a:pos x="2722" y="407"/>
                  </a:cxn>
                  <a:cxn ang="0">
                    <a:pos x="2731" y="412"/>
                  </a:cxn>
                  <a:cxn ang="0">
                    <a:pos x="2739" y="418"/>
                  </a:cxn>
                  <a:cxn ang="0">
                    <a:pos x="2788" y="560"/>
                  </a:cxn>
                  <a:cxn ang="0">
                    <a:pos x="2786" y="563"/>
                  </a:cxn>
                  <a:cxn ang="0">
                    <a:pos x="2785" y="568"/>
                  </a:cxn>
                  <a:cxn ang="0">
                    <a:pos x="2735" y="687"/>
                  </a:cxn>
                  <a:cxn ang="0">
                    <a:pos x="2728" y="697"/>
                  </a:cxn>
                  <a:cxn ang="0">
                    <a:pos x="2722" y="701"/>
                  </a:cxn>
                  <a:cxn ang="0">
                    <a:pos x="2714" y="706"/>
                  </a:cxn>
                  <a:cxn ang="0">
                    <a:pos x="2714" y="706"/>
                  </a:cxn>
                  <a:cxn ang="0">
                    <a:pos x="1603" y="738"/>
                  </a:cxn>
                </a:cxnLst>
                <a:rect l="0" t="0" r="r" b="b"/>
                <a:pathLst>
                  <a:path w="2789" h="776">
                    <a:moveTo>
                      <a:pt x="1598" y="739"/>
                    </a:moveTo>
                    <a:lnTo>
                      <a:pt x="480" y="775"/>
                    </a:lnTo>
                    <a:lnTo>
                      <a:pt x="481" y="775"/>
                    </a:lnTo>
                    <a:lnTo>
                      <a:pt x="471" y="775"/>
                    </a:lnTo>
                    <a:lnTo>
                      <a:pt x="467" y="773"/>
                    </a:lnTo>
                    <a:lnTo>
                      <a:pt x="456" y="763"/>
                    </a:lnTo>
                    <a:lnTo>
                      <a:pt x="442" y="748"/>
                    </a:lnTo>
                    <a:lnTo>
                      <a:pt x="0" y="244"/>
                    </a:lnTo>
                    <a:lnTo>
                      <a:pt x="0" y="155"/>
                    </a:lnTo>
                    <a:lnTo>
                      <a:pt x="14" y="30"/>
                    </a:lnTo>
                    <a:lnTo>
                      <a:pt x="200" y="26"/>
                    </a:lnTo>
                    <a:lnTo>
                      <a:pt x="220" y="41"/>
                    </a:lnTo>
                    <a:lnTo>
                      <a:pt x="640" y="34"/>
                    </a:lnTo>
                    <a:lnTo>
                      <a:pt x="614" y="18"/>
                    </a:lnTo>
                    <a:lnTo>
                      <a:pt x="1211" y="10"/>
                    </a:lnTo>
                    <a:lnTo>
                      <a:pt x="1244" y="25"/>
                    </a:lnTo>
                    <a:lnTo>
                      <a:pt x="1550" y="19"/>
                    </a:lnTo>
                    <a:lnTo>
                      <a:pt x="1512" y="4"/>
                    </a:lnTo>
                    <a:lnTo>
                      <a:pt x="1680" y="0"/>
                    </a:lnTo>
                    <a:lnTo>
                      <a:pt x="2712" y="403"/>
                    </a:lnTo>
                    <a:lnTo>
                      <a:pt x="2722" y="407"/>
                    </a:lnTo>
                    <a:lnTo>
                      <a:pt x="2731" y="412"/>
                    </a:lnTo>
                    <a:lnTo>
                      <a:pt x="2739" y="418"/>
                    </a:lnTo>
                    <a:lnTo>
                      <a:pt x="2788" y="560"/>
                    </a:lnTo>
                    <a:lnTo>
                      <a:pt x="2786" y="563"/>
                    </a:lnTo>
                    <a:lnTo>
                      <a:pt x="2785" y="568"/>
                    </a:lnTo>
                    <a:lnTo>
                      <a:pt x="2735" y="687"/>
                    </a:lnTo>
                    <a:lnTo>
                      <a:pt x="2728" y="697"/>
                    </a:lnTo>
                    <a:lnTo>
                      <a:pt x="2722" y="701"/>
                    </a:lnTo>
                    <a:lnTo>
                      <a:pt x="2714" y="706"/>
                    </a:lnTo>
                    <a:lnTo>
                      <a:pt x="2714" y="706"/>
                    </a:lnTo>
                    <a:lnTo>
                      <a:pt x="1603" y="738"/>
                    </a:lnTo>
                  </a:path>
                </a:pathLst>
              </a:custGeom>
              <a:noFill/>
              <a:ln w="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26" name="Line 26"/>
              <p:cNvSpPr>
                <a:spLocks noChangeShapeType="1"/>
              </p:cNvSpPr>
              <p:nvPr/>
            </p:nvSpPr>
            <p:spPr bwMode="auto">
              <a:xfrm flipH="1">
                <a:off x="3824" y="3952"/>
                <a:ext cx="4" cy="0"/>
              </a:xfrm>
              <a:prstGeom prst="line">
                <a:avLst/>
              </a:pr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27" name="Freeform 27"/>
              <p:cNvSpPr>
                <a:spLocks/>
              </p:cNvSpPr>
              <p:nvPr/>
            </p:nvSpPr>
            <p:spPr bwMode="auto">
              <a:xfrm>
                <a:off x="4550" y="3767"/>
                <a:ext cx="100" cy="67"/>
              </a:xfrm>
              <a:custGeom>
                <a:avLst/>
                <a:gdLst/>
                <a:ahLst/>
                <a:cxnLst>
                  <a:cxn ang="0">
                    <a:pos x="8" y="67"/>
                  </a:cxn>
                  <a:cxn ang="0">
                    <a:pos x="0" y="3"/>
                  </a:cxn>
                  <a:cxn ang="0">
                    <a:pos x="93" y="0"/>
                  </a:cxn>
                  <a:cxn ang="0">
                    <a:pos x="99" y="64"/>
                  </a:cxn>
                  <a:cxn ang="0">
                    <a:pos x="8" y="67"/>
                  </a:cxn>
                </a:cxnLst>
                <a:rect l="0" t="0" r="r" b="b"/>
                <a:pathLst>
                  <a:path w="100" h="68">
                    <a:moveTo>
                      <a:pt x="8" y="67"/>
                    </a:moveTo>
                    <a:lnTo>
                      <a:pt x="0" y="3"/>
                    </a:lnTo>
                    <a:lnTo>
                      <a:pt x="93" y="0"/>
                    </a:lnTo>
                    <a:lnTo>
                      <a:pt x="99" y="64"/>
                    </a:lnTo>
                    <a:lnTo>
                      <a:pt x="8" y="67"/>
                    </a:lnTo>
                  </a:path>
                </a:pathLst>
              </a:custGeom>
              <a:noFill/>
              <a:ln w="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28" name="Freeform 28"/>
              <p:cNvSpPr>
                <a:spLocks/>
              </p:cNvSpPr>
              <p:nvPr/>
            </p:nvSpPr>
            <p:spPr bwMode="auto">
              <a:xfrm>
                <a:off x="4685" y="3762"/>
                <a:ext cx="95" cy="69"/>
              </a:xfrm>
              <a:custGeom>
                <a:avLst/>
                <a:gdLst/>
                <a:ahLst/>
                <a:cxnLst>
                  <a:cxn ang="0">
                    <a:pos x="6" y="67"/>
                  </a:cxn>
                  <a:cxn ang="0">
                    <a:pos x="0" y="3"/>
                  </a:cxn>
                  <a:cxn ang="0">
                    <a:pos x="86" y="0"/>
                  </a:cxn>
                  <a:cxn ang="0">
                    <a:pos x="93" y="64"/>
                  </a:cxn>
                  <a:cxn ang="0">
                    <a:pos x="6" y="67"/>
                  </a:cxn>
                </a:cxnLst>
                <a:rect l="0" t="0" r="r" b="b"/>
                <a:pathLst>
                  <a:path w="94" h="68">
                    <a:moveTo>
                      <a:pt x="6" y="67"/>
                    </a:moveTo>
                    <a:lnTo>
                      <a:pt x="0" y="3"/>
                    </a:lnTo>
                    <a:lnTo>
                      <a:pt x="86" y="0"/>
                    </a:lnTo>
                    <a:lnTo>
                      <a:pt x="93" y="64"/>
                    </a:lnTo>
                    <a:lnTo>
                      <a:pt x="6" y="67"/>
                    </a:lnTo>
                  </a:path>
                </a:pathLst>
              </a:custGeom>
              <a:noFill/>
              <a:ln w="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29" name="Freeform 29"/>
              <p:cNvSpPr>
                <a:spLocks/>
              </p:cNvSpPr>
              <p:nvPr/>
            </p:nvSpPr>
            <p:spPr bwMode="auto">
              <a:xfrm>
                <a:off x="4550" y="3767"/>
                <a:ext cx="100" cy="67"/>
              </a:xfrm>
              <a:custGeom>
                <a:avLst/>
                <a:gdLst/>
                <a:ahLst/>
                <a:cxnLst>
                  <a:cxn ang="0">
                    <a:pos x="8" y="67"/>
                  </a:cxn>
                  <a:cxn ang="0">
                    <a:pos x="0" y="3"/>
                  </a:cxn>
                  <a:cxn ang="0">
                    <a:pos x="93" y="0"/>
                  </a:cxn>
                  <a:cxn ang="0">
                    <a:pos x="99" y="64"/>
                  </a:cxn>
                  <a:cxn ang="0">
                    <a:pos x="8" y="67"/>
                  </a:cxn>
                </a:cxnLst>
                <a:rect l="0" t="0" r="r" b="b"/>
                <a:pathLst>
                  <a:path w="100" h="68">
                    <a:moveTo>
                      <a:pt x="8" y="67"/>
                    </a:moveTo>
                    <a:lnTo>
                      <a:pt x="0" y="3"/>
                    </a:lnTo>
                    <a:lnTo>
                      <a:pt x="93" y="0"/>
                    </a:lnTo>
                    <a:lnTo>
                      <a:pt x="99" y="64"/>
                    </a:lnTo>
                    <a:lnTo>
                      <a:pt x="8" y="67"/>
                    </a:lnTo>
                  </a:path>
                </a:pathLst>
              </a:custGeom>
              <a:solidFill>
                <a:srgbClr val="FFFFFF"/>
              </a:solidFill>
              <a:ln w="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30" name="Freeform 30"/>
              <p:cNvSpPr>
                <a:spLocks/>
              </p:cNvSpPr>
              <p:nvPr/>
            </p:nvSpPr>
            <p:spPr bwMode="auto">
              <a:xfrm>
                <a:off x="4685" y="3762"/>
                <a:ext cx="95" cy="69"/>
              </a:xfrm>
              <a:custGeom>
                <a:avLst/>
                <a:gdLst/>
                <a:ahLst/>
                <a:cxnLst>
                  <a:cxn ang="0">
                    <a:pos x="6" y="67"/>
                  </a:cxn>
                  <a:cxn ang="0">
                    <a:pos x="0" y="3"/>
                  </a:cxn>
                  <a:cxn ang="0">
                    <a:pos x="86" y="0"/>
                  </a:cxn>
                  <a:cxn ang="0">
                    <a:pos x="93" y="64"/>
                  </a:cxn>
                  <a:cxn ang="0">
                    <a:pos x="6" y="67"/>
                  </a:cxn>
                </a:cxnLst>
                <a:rect l="0" t="0" r="r" b="b"/>
                <a:pathLst>
                  <a:path w="94" h="68">
                    <a:moveTo>
                      <a:pt x="6" y="67"/>
                    </a:moveTo>
                    <a:lnTo>
                      <a:pt x="0" y="3"/>
                    </a:lnTo>
                    <a:lnTo>
                      <a:pt x="86" y="0"/>
                    </a:lnTo>
                    <a:lnTo>
                      <a:pt x="93" y="64"/>
                    </a:lnTo>
                    <a:lnTo>
                      <a:pt x="6" y="67"/>
                    </a:lnTo>
                  </a:path>
                </a:pathLst>
              </a:custGeom>
              <a:solidFill>
                <a:srgbClr val="FFFFFF"/>
              </a:solidFill>
              <a:ln w="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31" name="Oval 31"/>
              <p:cNvSpPr>
                <a:spLocks noChangeArrowheads="1"/>
              </p:cNvSpPr>
              <p:nvPr/>
            </p:nvSpPr>
            <p:spPr bwMode="auto">
              <a:xfrm flipV="1">
                <a:off x="2879" y="3826"/>
                <a:ext cx="101" cy="59"/>
              </a:xfrm>
              <a:prstGeom prst="ellipse">
                <a:avLst/>
              </a:pr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32" name="Oval 32"/>
              <p:cNvSpPr>
                <a:spLocks noChangeArrowheads="1"/>
              </p:cNvSpPr>
              <p:nvPr/>
            </p:nvSpPr>
            <p:spPr bwMode="auto">
              <a:xfrm flipV="1">
                <a:off x="3084" y="3820"/>
                <a:ext cx="101" cy="58"/>
              </a:xfrm>
              <a:prstGeom prst="ellipse">
                <a:avLst/>
              </a:pr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33" name="Oval 33"/>
              <p:cNvSpPr>
                <a:spLocks noChangeArrowheads="1"/>
              </p:cNvSpPr>
              <p:nvPr/>
            </p:nvSpPr>
            <p:spPr bwMode="auto">
              <a:xfrm flipV="1">
                <a:off x="3288" y="3813"/>
                <a:ext cx="102" cy="58"/>
              </a:xfrm>
              <a:prstGeom prst="ellipse">
                <a:avLst/>
              </a:pr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34" name="Oval 34"/>
              <p:cNvSpPr>
                <a:spLocks noChangeArrowheads="1"/>
              </p:cNvSpPr>
              <p:nvPr/>
            </p:nvSpPr>
            <p:spPr bwMode="auto">
              <a:xfrm flipV="1">
                <a:off x="3493" y="3806"/>
                <a:ext cx="101" cy="58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35" name="Oval 35"/>
              <p:cNvSpPr>
                <a:spLocks noChangeArrowheads="1"/>
              </p:cNvSpPr>
              <p:nvPr/>
            </p:nvSpPr>
            <p:spPr bwMode="auto">
              <a:xfrm flipV="1">
                <a:off x="3698" y="3799"/>
                <a:ext cx="101" cy="58"/>
              </a:xfrm>
              <a:prstGeom prst="ellipse">
                <a:avLst/>
              </a:pr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36" name="Oval 36"/>
              <p:cNvSpPr>
                <a:spLocks noChangeArrowheads="1"/>
              </p:cNvSpPr>
              <p:nvPr/>
            </p:nvSpPr>
            <p:spPr bwMode="auto">
              <a:xfrm flipV="1">
                <a:off x="3900" y="3793"/>
                <a:ext cx="102" cy="58"/>
              </a:xfrm>
              <a:prstGeom prst="ellipse">
                <a:avLst/>
              </a:pr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37" name="Oval 37"/>
              <p:cNvSpPr>
                <a:spLocks noChangeArrowheads="1"/>
              </p:cNvSpPr>
              <p:nvPr/>
            </p:nvSpPr>
            <p:spPr bwMode="auto">
              <a:xfrm flipV="1">
                <a:off x="4105" y="3787"/>
                <a:ext cx="101" cy="58"/>
              </a:xfrm>
              <a:prstGeom prst="ellipse">
                <a:avLst/>
              </a:pr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38" name="Oval 38"/>
              <p:cNvSpPr>
                <a:spLocks noChangeArrowheads="1"/>
              </p:cNvSpPr>
              <p:nvPr/>
            </p:nvSpPr>
            <p:spPr bwMode="auto">
              <a:xfrm flipV="1">
                <a:off x="4310" y="3781"/>
                <a:ext cx="101" cy="58"/>
              </a:xfrm>
              <a:prstGeom prst="ellipse">
                <a:avLst/>
              </a:pr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9463" name="AutoShape 39"/>
            <p:cNvSpPr>
              <a:spLocks noChangeArrowheads="1"/>
            </p:cNvSpPr>
            <p:nvPr/>
          </p:nvSpPr>
          <p:spPr bwMode="auto">
            <a:xfrm>
              <a:off x="2400" y="3456"/>
              <a:ext cx="936" cy="192"/>
            </a:xfrm>
            <a:prstGeom prst="rightArrow">
              <a:avLst>
                <a:gd name="adj1" fmla="val 50000"/>
                <a:gd name="adj2" fmla="val 121875"/>
              </a:avLst>
            </a:prstGeom>
            <a:solidFill>
              <a:srgbClr val="3333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s-AR" sz="4400" b="0" i="0">
                <a:solidFill>
                  <a:srgbClr val="CC0066"/>
                </a:solidFill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0" name="Rectangle 2"/>
          <p:cNvSpPr>
            <a:spLocks noGrp="1" noChangeArrowheads="1"/>
          </p:cNvSpPr>
          <p:nvPr>
            <p:ph type="title"/>
          </p:nvPr>
        </p:nvSpPr>
        <p:spPr>
          <a:xfrm>
            <a:off x="577850" y="228600"/>
            <a:ext cx="9010650" cy="990600"/>
          </a:xfr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txBody>
          <a:bodyPr wrap="none" anchor="t"/>
          <a:lstStyle/>
          <a:p>
            <a:pPr>
              <a:defRPr/>
            </a:pPr>
            <a:r>
              <a:rPr lang="es-ES_tradnl" sz="2400" b="1" i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HARDWARE DE TELECOMUNICACIONES</a:t>
            </a:r>
            <a:br>
              <a:rPr lang="es-ES_tradnl" sz="2400" b="1" i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s-ES_tradnl" sz="2400" b="1" i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DATA TERMINAL UNIT – </a:t>
            </a:r>
            <a:r>
              <a:rPr lang="es-ES_tradnl" sz="2400" b="1" i="1" dirty="0" err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Cablemodem</a:t>
            </a:r>
            <a:r>
              <a:rPr lang="es-ES_tradnl" sz="2400" b="1" i="1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ADSL</a:t>
            </a:r>
            <a:br>
              <a:rPr lang="es-ES_tradnl" sz="2400" b="1" i="1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s-ES_tradnl" sz="2400" b="1" i="1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</a:t>
            </a:r>
            <a:endParaRPr lang="es-ES_tradnl" sz="3200" b="1" i="1" dirty="0">
              <a:solidFill>
                <a:srgbClr val="00339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380931" name="Freeform 3"/>
          <p:cNvSpPr>
            <a:spLocks/>
          </p:cNvSpPr>
          <p:nvPr/>
        </p:nvSpPr>
        <p:spPr bwMode="auto">
          <a:xfrm>
            <a:off x="577850" y="1447800"/>
            <a:ext cx="8823325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555" y="0"/>
              </a:cxn>
            </a:cxnLst>
            <a:rect l="0" t="0" r="r" b="b"/>
            <a:pathLst>
              <a:path w="5556" h="1">
                <a:moveTo>
                  <a:pt x="0" y="0"/>
                </a:moveTo>
                <a:lnTo>
                  <a:pt x="5555" y="0"/>
                </a:lnTo>
              </a:path>
            </a:pathLst>
          </a:custGeom>
          <a:noFill/>
          <a:ln w="635" cap="flat" cmpd="sng">
            <a:solidFill>
              <a:srgbClr val="0000FF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093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47650" y="1524000"/>
            <a:ext cx="9163050" cy="3505200"/>
          </a:xfrm>
        </p:spPr>
        <p:txBody>
          <a:bodyPr wrap="none"/>
          <a:lstStyle/>
          <a:p>
            <a:pPr marL="206375" indent="-206375">
              <a:lnSpc>
                <a:spcPct val="91000"/>
              </a:lnSpc>
              <a:spcBef>
                <a:spcPct val="0"/>
              </a:spcBef>
              <a:buFontTx/>
              <a:buNone/>
              <a:defRPr/>
            </a:pPr>
            <a:r>
              <a:rPr lang="es-ES_tradnl" sz="4000" b="1" i="1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 </a:t>
            </a:r>
            <a:endParaRPr lang="es-ES_tradnl" sz="2800" i="1">
              <a:latin typeface="Arial" charset="0"/>
            </a:endParaRPr>
          </a:p>
          <a:p>
            <a:pPr marL="206375" indent="-206375">
              <a:lnSpc>
                <a:spcPct val="91000"/>
              </a:lnSpc>
              <a:spcBef>
                <a:spcPct val="0"/>
              </a:spcBef>
              <a:buFontTx/>
              <a:buNone/>
              <a:defRPr/>
            </a:pPr>
            <a:endParaRPr lang="es-ES_tradnl" sz="2800" i="1">
              <a:latin typeface="Arial" charset="0"/>
            </a:endParaRPr>
          </a:p>
          <a:p>
            <a:pPr marL="206375" indent="-206375">
              <a:lnSpc>
                <a:spcPct val="91000"/>
              </a:lnSpc>
              <a:spcBef>
                <a:spcPct val="61000"/>
              </a:spcBef>
              <a:defRPr/>
            </a:pPr>
            <a:endParaRPr lang="es-ES_tradnl" sz="2000">
              <a:latin typeface="Arial" charset="0"/>
            </a:endParaRPr>
          </a:p>
        </p:txBody>
      </p:sp>
      <p:graphicFrame>
        <p:nvGraphicFramePr>
          <p:cNvPr id="2050" name="Object 10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6761"/>
              </p:ext>
            </p:extLst>
          </p:nvPr>
        </p:nvGraphicFramePr>
        <p:xfrm>
          <a:off x="304800" y="1600200"/>
          <a:ext cx="9220200" cy="464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2" imgW="3899100" imgH="2013053" progId="Paint.Picture">
                  <p:embed/>
                </p:oleObj>
              </mc:Choice>
              <mc:Fallback>
                <p:oleObj name="Imagen de mapa de bits" r:id="rId2" imgW="3899100" imgH="2013053" progId="Paint.Picture">
                  <p:embed/>
                  <p:pic>
                    <p:nvPicPr>
                      <p:cNvPr id="0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600200"/>
                        <a:ext cx="9220200" cy="4648200"/>
                      </a:xfrm>
                      <a:prstGeom prst="rect">
                        <a:avLst/>
                      </a:prstGeom>
                      <a:noFill/>
                      <a:ln w="76200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Grp="1" noChangeArrowheads="1"/>
          </p:cNvSpPr>
          <p:nvPr>
            <p:ph type="title"/>
          </p:nvPr>
        </p:nvSpPr>
        <p:spPr>
          <a:xfrm>
            <a:off x="560388" y="188913"/>
            <a:ext cx="8929687" cy="936625"/>
          </a:xfr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txBody>
          <a:bodyPr wrap="none" anchor="t"/>
          <a:lstStyle/>
          <a:p>
            <a:pPr>
              <a:defRPr/>
            </a:pPr>
            <a:r>
              <a:rPr lang="es-ES_tradnl" sz="2400" b="1" i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HARDWARE DE TELECOMUNICACIONES</a:t>
            </a:r>
            <a:br>
              <a:rPr lang="es-ES_tradnl" sz="2400" b="1" i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s-ES_tradnl" sz="2400" b="1" i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DATA TERMINAL UNIT – Cablemodem ADSL</a:t>
            </a:r>
            <a:br>
              <a:rPr lang="es-ES_tradnl" sz="2400" b="1" i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s-ES_tradnl" sz="2400" b="1" i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</a:t>
            </a:r>
            <a:endParaRPr lang="es-ES_tradnl" sz="3200" b="1" i="1">
              <a:solidFill>
                <a:srgbClr val="00339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pic>
        <p:nvPicPr>
          <p:cNvPr id="20483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3050" y="1412875"/>
            <a:ext cx="4237038" cy="51847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76200" algn="ctr">
            <a:solidFill>
              <a:schemeClr val="accent2"/>
            </a:solidFill>
            <a:miter lim="800000"/>
            <a:headEnd/>
            <a:tailEnd/>
          </a:ln>
        </p:spPr>
      </p:pic>
      <p:pic>
        <p:nvPicPr>
          <p:cNvPr id="20484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8538" y="1268413"/>
            <a:ext cx="2016125" cy="2808287"/>
          </a:xfrm>
          <a:prstGeom prst="rect">
            <a:avLst/>
          </a:prstGeom>
          <a:noFill/>
          <a:ln w="76200" algn="ctr">
            <a:solidFill>
              <a:schemeClr val="accent2"/>
            </a:solidFill>
            <a:miter lim="800000"/>
            <a:headEnd/>
            <a:tailEnd/>
          </a:ln>
        </p:spPr>
      </p:pic>
      <p:pic>
        <p:nvPicPr>
          <p:cNvPr id="20485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00925" y="1341438"/>
            <a:ext cx="2089150" cy="2771775"/>
          </a:xfrm>
          <a:prstGeom prst="rect">
            <a:avLst/>
          </a:prstGeom>
          <a:noFill/>
          <a:ln w="76200" algn="ctr">
            <a:solidFill>
              <a:schemeClr val="accent2"/>
            </a:solidFill>
            <a:miter lim="800000"/>
            <a:headEnd/>
            <a:tailEnd/>
          </a:ln>
        </p:spPr>
      </p:pic>
      <p:pic>
        <p:nvPicPr>
          <p:cNvPr id="20486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8538" y="4149725"/>
            <a:ext cx="2016125" cy="2565400"/>
          </a:xfrm>
          <a:prstGeom prst="rect">
            <a:avLst/>
          </a:prstGeom>
          <a:noFill/>
          <a:ln w="76200" algn="ctr">
            <a:solidFill>
              <a:schemeClr val="accent2"/>
            </a:solidFill>
            <a:miter lim="800000"/>
            <a:headEnd/>
            <a:tailEnd/>
          </a:ln>
        </p:spPr>
      </p:pic>
      <p:pic>
        <p:nvPicPr>
          <p:cNvPr id="20487" name="Picture 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00925" y="4221163"/>
            <a:ext cx="2089150" cy="2447925"/>
          </a:xfrm>
          <a:prstGeom prst="rect">
            <a:avLst/>
          </a:prstGeom>
          <a:noFill/>
          <a:ln w="76200" algn="ctr">
            <a:solidFill>
              <a:schemeClr val="accent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Grp="1" noChangeArrowheads="1"/>
          </p:cNvSpPr>
          <p:nvPr>
            <p:ph type="title"/>
          </p:nvPr>
        </p:nvSpPr>
        <p:spPr>
          <a:xfrm>
            <a:off x="560388" y="188913"/>
            <a:ext cx="8929687" cy="936625"/>
          </a:xfrm>
          <a:solidFill>
            <a:schemeClr val="accent2">
              <a:lumMod val="40000"/>
              <a:lumOff val="60000"/>
            </a:schemeClr>
          </a:solidFill>
          <a:ln w="76200">
            <a:solidFill>
              <a:schemeClr val="accent2"/>
            </a:solidFill>
          </a:ln>
        </p:spPr>
        <p:txBody>
          <a:bodyPr wrap="none" anchor="t"/>
          <a:lstStyle/>
          <a:p>
            <a:pPr>
              <a:defRPr/>
            </a:pPr>
            <a:r>
              <a:rPr lang="es-ES_tradnl" sz="2400" b="1" i="1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HARDWARE DE TELECOMUNICACIONES</a:t>
            </a:r>
            <a:br>
              <a:rPr lang="es-ES_tradnl" sz="2400" b="1" i="1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s-ES_tradnl" sz="2400" b="1" i="1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DATA TERMINAL UNIT – </a:t>
            </a:r>
            <a:r>
              <a:rPr lang="es-ES_tradnl" sz="2400" b="1" i="1" dirty="0" err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Cablemodem</a:t>
            </a:r>
            <a:r>
              <a:rPr lang="es-ES_tradnl" sz="2400" b="1" i="1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ADSL</a:t>
            </a:r>
            <a:br>
              <a:rPr lang="es-ES_tradnl" sz="2400" b="1" i="1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s-ES_tradnl" sz="2400" b="1" i="1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</a:t>
            </a:r>
            <a:endParaRPr lang="es-ES_tradnl" sz="3200" b="1" i="1" dirty="0">
              <a:solidFill>
                <a:srgbClr val="00339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65" y="1310388"/>
            <a:ext cx="2952328" cy="5327650"/>
          </a:xfrm>
          <a:prstGeom prst="rect">
            <a:avLst/>
          </a:prstGeom>
          <a:noFill/>
          <a:ln w="76200" algn="ctr">
            <a:solidFill>
              <a:schemeClr val="accent2"/>
            </a:solidFill>
            <a:miter lim="800000"/>
            <a:headEnd/>
            <a:tailEnd/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952" y="1310388"/>
            <a:ext cx="3064089" cy="5327650"/>
          </a:xfrm>
          <a:prstGeom prst="rect">
            <a:avLst/>
          </a:prstGeom>
          <a:noFill/>
          <a:ln w="76200" algn="ctr">
            <a:solidFill>
              <a:schemeClr val="accent2"/>
            </a:solidFill>
            <a:miter lim="800000"/>
            <a:headEnd/>
            <a:tailEnd/>
          </a:ln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1292694"/>
            <a:ext cx="3224336" cy="5327650"/>
          </a:xfrm>
          <a:prstGeom prst="rect">
            <a:avLst/>
          </a:prstGeom>
          <a:noFill/>
          <a:ln w="76200" algn="ctr">
            <a:solidFill>
              <a:schemeClr val="accent2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21868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9372600" cy="1143000"/>
          </a:xfrm>
          <a:solidFill>
            <a:schemeClr val="accent2">
              <a:lumMod val="40000"/>
              <a:lumOff val="60000"/>
            </a:schemeClr>
          </a:solidFill>
          <a:ln w="76200">
            <a:solidFill>
              <a:schemeClr val="accent2"/>
            </a:solidFill>
          </a:ln>
        </p:spPr>
        <p:txBody>
          <a:bodyPr wrap="none" anchor="t"/>
          <a:lstStyle/>
          <a:p>
            <a:r>
              <a:rPr lang="es-ES_tradnl" sz="2900" i="1" u="sng" dirty="0">
                <a:solidFill>
                  <a:srgbClr val="003399"/>
                </a:solidFill>
                <a:latin typeface="Arial" charset="0"/>
              </a:rPr>
              <a:t>HARDWARE DE TELECOMUNICACIONES</a:t>
            </a:r>
            <a:br>
              <a:rPr lang="es-ES_tradnl" sz="2900" i="1" u="sng" dirty="0">
                <a:solidFill>
                  <a:srgbClr val="003399"/>
                </a:solidFill>
                <a:latin typeface="Arial" charset="0"/>
              </a:rPr>
            </a:br>
            <a:r>
              <a:rPr lang="es-ES_tradnl" sz="2900" i="1" u="sng" dirty="0">
                <a:solidFill>
                  <a:srgbClr val="003399"/>
                </a:solidFill>
                <a:latin typeface="Arial" charset="0"/>
              </a:rPr>
              <a:t>Multiplexores</a:t>
            </a:r>
            <a:endParaRPr lang="es-ES_tradnl" sz="4000" dirty="0">
              <a:solidFill>
                <a:srgbClr val="003399"/>
              </a:solidFill>
            </a:endParaRPr>
          </a:p>
        </p:txBody>
      </p:sp>
      <p:sp>
        <p:nvSpPr>
          <p:cNvPr id="359427" name="Freeform 3"/>
          <p:cNvSpPr>
            <a:spLocks/>
          </p:cNvSpPr>
          <p:nvPr/>
        </p:nvSpPr>
        <p:spPr bwMode="auto">
          <a:xfrm>
            <a:off x="685800" y="1371600"/>
            <a:ext cx="8815388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551" y="0"/>
              </a:cxn>
            </a:cxnLst>
            <a:rect l="0" t="0" r="r" b="b"/>
            <a:pathLst>
              <a:path w="5552" h="1">
                <a:moveTo>
                  <a:pt x="0" y="0"/>
                </a:moveTo>
                <a:lnTo>
                  <a:pt x="5551" y="0"/>
                </a:lnTo>
              </a:path>
            </a:pathLst>
          </a:custGeom>
          <a:noFill/>
          <a:ln w="635" cap="flat" cmpd="sng">
            <a:solidFill>
              <a:srgbClr val="0000FF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942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9372600" cy="4876800"/>
          </a:xfrm>
          <a:solidFill>
            <a:schemeClr val="accent2">
              <a:lumMod val="40000"/>
              <a:lumOff val="60000"/>
            </a:schemeClr>
          </a:solidFill>
          <a:ln w="76200">
            <a:solidFill>
              <a:schemeClr val="accent2"/>
            </a:solidFill>
          </a:ln>
        </p:spPr>
        <p:txBody>
          <a:bodyPr wrap="none"/>
          <a:lstStyle/>
          <a:p>
            <a:pPr marL="609600" indent="-609600" algn="just">
              <a:lnSpc>
                <a:spcPct val="91000"/>
              </a:lnSpc>
              <a:spcBef>
                <a:spcPct val="0"/>
              </a:spcBef>
              <a:buFontTx/>
              <a:buNone/>
              <a:defRPr/>
            </a:pPr>
            <a:r>
              <a:rPr lang="es-ES_tradnl" sz="2900" dirty="0">
                <a:solidFill>
                  <a:srgbClr val="FFFFFF"/>
                </a:solidFill>
              </a:rPr>
              <a:t>    </a:t>
            </a:r>
            <a:r>
              <a:rPr lang="es-ES_tradnl" sz="29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Son  aparatos  que  permiten la </a:t>
            </a:r>
            <a:r>
              <a:rPr lang="es-ES_tradnl" sz="2900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multicanalización</a:t>
            </a:r>
            <a:r>
              <a:rPr lang="es-ES_tradnl" sz="29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 </a:t>
            </a:r>
          </a:p>
          <a:p>
            <a:pPr marL="609600" indent="-609600" algn="just">
              <a:lnSpc>
                <a:spcPct val="91000"/>
              </a:lnSpc>
              <a:spcBef>
                <a:spcPct val="0"/>
              </a:spcBef>
              <a:buFontTx/>
              <a:buNone/>
              <a:defRPr/>
            </a:pPr>
            <a:r>
              <a:rPr lang="es-ES_tradnl" sz="29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en un determinado ancho de banda para aprovechar </a:t>
            </a:r>
          </a:p>
          <a:p>
            <a:pPr marL="609600" indent="-609600" algn="just">
              <a:lnSpc>
                <a:spcPct val="91000"/>
              </a:lnSpc>
              <a:spcBef>
                <a:spcPct val="0"/>
              </a:spcBef>
              <a:buFontTx/>
              <a:buNone/>
              <a:defRPr/>
            </a:pPr>
            <a:r>
              <a:rPr lang="es-ES_tradnl" sz="29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mas eficientemente el medio de transmisión.</a:t>
            </a:r>
            <a:endParaRPr lang="es-AR" sz="2900" b="1" i="1" dirty="0">
              <a:solidFill>
                <a:schemeClr val="accent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Times New Roman" pitchFamily="18" charset="0"/>
            </a:endParaRPr>
          </a:p>
          <a:p>
            <a:pPr marL="609600" indent="-609600" algn="just">
              <a:lnSpc>
                <a:spcPct val="91000"/>
              </a:lnSpc>
              <a:spcBef>
                <a:spcPct val="61000"/>
              </a:spcBef>
              <a:buFontTx/>
              <a:buAutoNum type="arabicParenR"/>
              <a:defRPr/>
            </a:pPr>
            <a:r>
              <a:rPr lang="es-ES_tradnl" sz="2500" b="1" dirty="0">
                <a:solidFill>
                  <a:srgbClr val="003399"/>
                </a:solidFill>
                <a:latin typeface="Arial" charset="0"/>
                <a:cs typeface="Arial" charset="0"/>
              </a:rPr>
              <a:t>Multiplexores por División de Frecuencia</a:t>
            </a:r>
          </a:p>
          <a:p>
            <a:pPr marL="609600" indent="-609600" algn="just">
              <a:lnSpc>
                <a:spcPct val="91000"/>
              </a:lnSpc>
              <a:spcBef>
                <a:spcPct val="61000"/>
              </a:spcBef>
              <a:buFontTx/>
              <a:buNone/>
              <a:defRPr/>
            </a:pPr>
            <a:r>
              <a:rPr lang="es-ES_tradnl" sz="2500" b="1" dirty="0">
                <a:solidFill>
                  <a:srgbClr val="003399"/>
                </a:solidFill>
                <a:latin typeface="Arial" charset="0"/>
                <a:cs typeface="Arial" charset="0"/>
              </a:rPr>
              <a:t>(Multicanalización por onda Portador o analógico) FDM.</a:t>
            </a:r>
          </a:p>
          <a:p>
            <a:pPr marL="609600" indent="-609600" algn="just">
              <a:lnSpc>
                <a:spcPct val="91000"/>
              </a:lnSpc>
              <a:spcBef>
                <a:spcPct val="61000"/>
              </a:spcBef>
              <a:buFontTx/>
              <a:buNone/>
              <a:defRPr/>
            </a:pPr>
            <a:r>
              <a:rPr lang="es-ES_tradnl" sz="2500" b="1" dirty="0">
                <a:solidFill>
                  <a:srgbClr val="003399"/>
                </a:solidFill>
                <a:latin typeface="Arial" charset="0"/>
                <a:cs typeface="Arial" charset="0"/>
              </a:rPr>
              <a:t>2) Multiplexores por división de Tiempo</a:t>
            </a:r>
          </a:p>
          <a:p>
            <a:pPr marL="609600" indent="-609600" algn="just">
              <a:lnSpc>
                <a:spcPct val="91000"/>
              </a:lnSpc>
              <a:spcBef>
                <a:spcPct val="61000"/>
              </a:spcBef>
              <a:buFontTx/>
              <a:buNone/>
              <a:defRPr/>
            </a:pPr>
            <a:r>
              <a:rPr lang="es-ES_tradnl" sz="2500" b="1" dirty="0">
                <a:solidFill>
                  <a:srgbClr val="003399"/>
                </a:solidFill>
                <a:latin typeface="Arial" charset="0"/>
                <a:cs typeface="Arial" charset="0"/>
              </a:rPr>
              <a:t>(Multicanalización por división de Tiempo)TDM. </a:t>
            </a:r>
          </a:p>
          <a:p>
            <a:pPr marL="609600" indent="-609600" algn="just">
              <a:lnSpc>
                <a:spcPct val="91000"/>
              </a:lnSpc>
              <a:spcBef>
                <a:spcPct val="61000"/>
              </a:spcBef>
              <a:buFontTx/>
              <a:buNone/>
              <a:defRPr/>
            </a:pPr>
            <a:r>
              <a:rPr lang="es-ES_tradnl" sz="2500" b="1" dirty="0">
                <a:solidFill>
                  <a:srgbClr val="003399"/>
                </a:solidFill>
                <a:latin typeface="Arial" charset="0"/>
                <a:cs typeface="Arial" charset="0"/>
              </a:rPr>
              <a:t>El intervalo de Tiempo que se le asigna a cada canal </a:t>
            </a:r>
          </a:p>
          <a:p>
            <a:pPr marL="609600" indent="-609600" algn="just">
              <a:lnSpc>
                <a:spcPct val="91000"/>
              </a:lnSpc>
              <a:spcBef>
                <a:spcPct val="61000"/>
              </a:spcBef>
              <a:buFontTx/>
              <a:buNone/>
              <a:defRPr/>
            </a:pPr>
            <a:r>
              <a:rPr lang="es-ES_tradnl" sz="2500" b="1" dirty="0">
                <a:solidFill>
                  <a:srgbClr val="003399"/>
                </a:solidFill>
                <a:latin typeface="Arial" charset="0"/>
                <a:cs typeface="Arial" charset="0"/>
              </a:rPr>
              <a:t>se lo denomina "Ventana".</a:t>
            </a:r>
          </a:p>
          <a:p>
            <a:pPr marL="609600" indent="-609600" algn="just">
              <a:lnSpc>
                <a:spcPct val="91000"/>
              </a:lnSpc>
              <a:spcBef>
                <a:spcPct val="61000"/>
              </a:spcBef>
              <a:buFontTx/>
              <a:buNone/>
              <a:defRPr/>
            </a:pPr>
            <a:endParaRPr lang="es-ES_tradnl" sz="800" b="1" dirty="0">
              <a:solidFill>
                <a:srgbClr val="003399"/>
              </a:solidFill>
              <a:latin typeface="Arial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228600"/>
            <a:ext cx="8039100" cy="1295400"/>
          </a:xfrm>
          <a:solidFill>
            <a:schemeClr val="accent2">
              <a:lumMod val="40000"/>
              <a:lumOff val="60000"/>
            </a:schemeClr>
          </a:solidFill>
          <a:ln w="76200">
            <a:solidFill>
              <a:schemeClr val="accent2"/>
            </a:solidFill>
          </a:ln>
        </p:spPr>
        <p:txBody>
          <a:bodyPr/>
          <a:lstStyle/>
          <a:p>
            <a:pPr>
              <a:defRPr/>
            </a:pPr>
            <a:r>
              <a:rPr lang="es-ES_tradnl" sz="6000" b="1" i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Multiplexores</a:t>
            </a:r>
            <a:br>
              <a:rPr lang="es-ES_tradnl" sz="6000" b="1" i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endParaRPr lang="es-ES_tradnl" sz="3600" b="1" i="1">
              <a:solidFill>
                <a:srgbClr val="00339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382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9563" y="1828800"/>
            <a:ext cx="9291637" cy="4314825"/>
          </a:xfrm>
          <a:solidFill>
            <a:schemeClr val="accent2">
              <a:lumMod val="40000"/>
              <a:lumOff val="60000"/>
            </a:schemeClr>
          </a:solidFill>
          <a:ln w="76200">
            <a:solidFill>
              <a:schemeClr val="accent2"/>
            </a:solidFill>
          </a:ln>
        </p:spPr>
        <p:txBody>
          <a:bodyPr/>
          <a:lstStyle/>
          <a:p>
            <a:pPr>
              <a:defRPr/>
            </a:pPr>
            <a:r>
              <a:rPr lang="es-MX" sz="4000" i="1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División de Tiempo Estadístico (STDM)</a:t>
            </a:r>
          </a:p>
          <a:p>
            <a:pPr>
              <a:defRPr/>
            </a:pPr>
            <a:r>
              <a:rPr lang="es-MX" sz="4000" i="1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Pulsos Codificados  (PDM)</a:t>
            </a:r>
          </a:p>
          <a:p>
            <a:pPr lvl="1">
              <a:defRPr/>
            </a:pPr>
            <a:r>
              <a:rPr lang="es-MX" i="1" dirty="0" err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Multiplexación</a:t>
            </a:r>
            <a:r>
              <a:rPr lang="es-MX" i="1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por División de Tiempos.</a:t>
            </a:r>
          </a:p>
          <a:p>
            <a:pPr lvl="1">
              <a:defRPr/>
            </a:pPr>
            <a:r>
              <a:rPr lang="es-MX" i="1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Utilizados en las principales portadoras WAN utilizan esta Técnica (PDH, </a:t>
            </a:r>
            <a:r>
              <a:rPr lang="es-MX" i="1" dirty="0" err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xDSL</a:t>
            </a:r>
            <a:r>
              <a:rPr lang="es-MX" i="1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, </a:t>
            </a:r>
            <a:r>
              <a:rPr lang="es-MX" i="1" dirty="0" err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Etc</a:t>
            </a:r>
            <a:r>
              <a:rPr lang="es-MX" i="1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)</a:t>
            </a:r>
            <a:endParaRPr lang="es-AR" i="1" dirty="0">
              <a:solidFill>
                <a:srgbClr val="00339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382980" name="Rectangle 4"/>
          <p:cNvSpPr>
            <a:spLocks noChangeArrowheads="1"/>
          </p:cNvSpPr>
          <p:nvPr/>
        </p:nvSpPr>
        <p:spPr bwMode="auto">
          <a:xfrm>
            <a:off x="3848100" y="2444750"/>
            <a:ext cx="9906000" cy="0"/>
          </a:xfrm>
          <a:prstGeom prst="rect">
            <a:avLst/>
          </a:prstGeom>
          <a:noFill/>
          <a:ln w="57150" cmpd="thickThin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2981" name="Rectangle 5"/>
          <p:cNvSpPr>
            <a:spLocks noChangeArrowheads="1"/>
          </p:cNvSpPr>
          <p:nvPr/>
        </p:nvSpPr>
        <p:spPr bwMode="auto">
          <a:xfrm>
            <a:off x="3384550" y="2057400"/>
            <a:ext cx="9906000" cy="0"/>
          </a:xfrm>
          <a:prstGeom prst="rect">
            <a:avLst/>
          </a:prstGeom>
          <a:noFill/>
          <a:ln w="57150" cmpd="thickThin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60512" y="228600"/>
            <a:ext cx="8926388" cy="1295400"/>
          </a:xfrm>
          <a:solidFill>
            <a:schemeClr val="accent2">
              <a:lumMod val="40000"/>
              <a:lumOff val="60000"/>
            </a:schemeClr>
          </a:solidFill>
          <a:ln w="76200">
            <a:solidFill>
              <a:schemeClr val="accent2"/>
            </a:solidFill>
          </a:ln>
        </p:spPr>
        <p:txBody>
          <a:bodyPr/>
          <a:lstStyle/>
          <a:p>
            <a:pPr>
              <a:defRPr/>
            </a:pPr>
            <a:r>
              <a:rPr lang="es-ES_tradnl" sz="6000" b="1" i="1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Multiplexores</a:t>
            </a:r>
            <a:endParaRPr lang="es-ES_tradnl" sz="3600" b="1" i="1" dirty="0">
              <a:solidFill>
                <a:srgbClr val="00339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382980" name="Rectangle 4"/>
          <p:cNvSpPr>
            <a:spLocks noChangeArrowheads="1"/>
          </p:cNvSpPr>
          <p:nvPr/>
        </p:nvSpPr>
        <p:spPr bwMode="auto">
          <a:xfrm>
            <a:off x="3848100" y="2444750"/>
            <a:ext cx="9906000" cy="0"/>
          </a:xfrm>
          <a:prstGeom prst="rect">
            <a:avLst/>
          </a:prstGeom>
          <a:noFill/>
          <a:ln w="57150" cmpd="thickThin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2981" name="Rectangle 5"/>
          <p:cNvSpPr>
            <a:spLocks noChangeArrowheads="1"/>
          </p:cNvSpPr>
          <p:nvPr/>
        </p:nvSpPr>
        <p:spPr bwMode="auto">
          <a:xfrm>
            <a:off x="3384550" y="2057400"/>
            <a:ext cx="9906000" cy="0"/>
          </a:xfrm>
          <a:prstGeom prst="rect">
            <a:avLst/>
          </a:prstGeom>
          <a:noFill/>
          <a:ln w="57150" cmpd="thickThin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8378" name="Group 10"/>
          <p:cNvGrpSpPr>
            <a:grpSpLocks/>
          </p:cNvGrpSpPr>
          <p:nvPr/>
        </p:nvGrpSpPr>
        <p:grpSpPr bwMode="auto">
          <a:xfrm>
            <a:off x="415925" y="1844675"/>
            <a:ext cx="9217025" cy="4832350"/>
            <a:chOff x="262" y="1162"/>
            <a:chExt cx="5806" cy="3044"/>
          </a:xfrm>
        </p:grpSpPr>
        <p:pic>
          <p:nvPicPr>
            <p:cNvPr id="58374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62" y="1162"/>
              <a:ext cx="5806" cy="1570"/>
            </a:xfrm>
            <a:prstGeom prst="rect">
              <a:avLst/>
            </a:prstGeom>
            <a:gradFill rotWithShape="0">
              <a:gsLst>
                <a:gs pos="0">
                  <a:srgbClr val="FF9900"/>
                </a:gs>
                <a:gs pos="100000">
                  <a:schemeClr val="bg1"/>
                </a:gs>
              </a:gsLst>
              <a:lin ang="5400000" scaled="1"/>
            </a:gradFill>
            <a:ln w="76200" algn="ctr">
              <a:solidFill>
                <a:schemeClr val="accent2"/>
              </a:solidFill>
              <a:miter lim="800000"/>
              <a:headEnd/>
              <a:tailEnd/>
            </a:ln>
            <a:effectLst/>
          </p:spPr>
        </p:pic>
        <p:pic>
          <p:nvPicPr>
            <p:cNvPr id="58375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2" y="2704"/>
              <a:ext cx="1463" cy="1502"/>
            </a:xfrm>
            <a:prstGeom prst="rect">
              <a:avLst/>
            </a:prstGeom>
            <a:gradFill rotWithShape="0">
              <a:gsLst>
                <a:gs pos="0">
                  <a:srgbClr val="FF9900"/>
                </a:gs>
                <a:gs pos="100000">
                  <a:schemeClr val="bg1"/>
                </a:gs>
              </a:gsLst>
              <a:lin ang="5400000" scaled="1"/>
            </a:gradFill>
            <a:ln w="76200" algn="ctr">
              <a:solidFill>
                <a:schemeClr val="accent2"/>
              </a:solidFill>
              <a:miter lim="800000"/>
              <a:headEnd/>
              <a:tailEnd/>
            </a:ln>
            <a:effectLst/>
          </p:spPr>
        </p:pic>
        <p:pic>
          <p:nvPicPr>
            <p:cNvPr id="58376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27" y="2704"/>
              <a:ext cx="2041" cy="1477"/>
            </a:xfrm>
            <a:prstGeom prst="rect">
              <a:avLst/>
            </a:prstGeom>
            <a:gradFill rotWithShape="0">
              <a:gsLst>
                <a:gs pos="0">
                  <a:srgbClr val="FF9900"/>
                </a:gs>
                <a:gs pos="100000">
                  <a:schemeClr val="bg1"/>
                </a:gs>
              </a:gsLst>
              <a:lin ang="5400000" scaled="1"/>
            </a:gradFill>
            <a:ln w="76200" algn="ctr">
              <a:solidFill>
                <a:schemeClr val="accent2"/>
              </a:solidFill>
              <a:miter lim="800000"/>
              <a:headEnd/>
              <a:tailEnd/>
            </a:ln>
            <a:effectLst/>
          </p:spPr>
        </p:pic>
        <p:pic>
          <p:nvPicPr>
            <p:cNvPr id="58377" name="Picture 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714" y="2704"/>
              <a:ext cx="2340" cy="1483"/>
            </a:xfrm>
            <a:prstGeom prst="rect">
              <a:avLst/>
            </a:prstGeom>
            <a:gradFill rotWithShape="0">
              <a:gsLst>
                <a:gs pos="0">
                  <a:srgbClr val="FF9900"/>
                </a:gs>
                <a:gs pos="100000">
                  <a:schemeClr val="bg1"/>
                </a:gs>
              </a:gsLst>
              <a:lin ang="5400000" scaled="1"/>
            </a:gradFill>
            <a:ln w="76200" algn="ctr">
              <a:solidFill>
                <a:schemeClr val="accent2"/>
              </a:solidFill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/>
          </p:nvPr>
        </p:nvSpPr>
        <p:spPr>
          <a:xfrm>
            <a:off x="488504" y="116632"/>
            <a:ext cx="9011394" cy="1143000"/>
          </a:xfrm>
          <a:solidFill>
            <a:schemeClr val="accent2">
              <a:lumMod val="40000"/>
              <a:lumOff val="60000"/>
            </a:schemeClr>
          </a:solidFill>
          <a:ln w="76200">
            <a:solidFill>
              <a:schemeClr val="accent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s-ES_tradnl" sz="6000" b="1" i="1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Concentrador (</a:t>
            </a:r>
            <a:r>
              <a:rPr lang="es-ES_tradnl" sz="6000" b="1" i="1" dirty="0" err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Hub</a:t>
            </a:r>
            <a:r>
              <a:rPr lang="es-ES_tradnl" sz="6000" b="1" i="1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)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40768"/>
            <a:ext cx="9220200" cy="5517232"/>
          </a:xfrm>
          <a:solidFill>
            <a:schemeClr val="accent2">
              <a:lumMod val="20000"/>
              <a:lumOff val="80000"/>
            </a:schemeClr>
          </a:solidFill>
          <a:ln w="76200">
            <a:solidFill>
              <a:srgbClr val="339966"/>
            </a:solidFill>
          </a:ln>
        </p:spPr>
        <p:txBody>
          <a:bodyPr/>
          <a:lstStyle/>
          <a:p>
            <a:pPr>
              <a:tabLst>
                <a:tab pos="8755063" algn="l"/>
              </a:tabLst>
            </a:pPr>
            <a:r>
              <a:rPr lang="es-ES_tradnl" i="1" dirty="0">
                <a:solidFill>
                  <a:schemeClr val="accent2"/>
                </a:solidFill>
                <a:latin typeface="Arial" charset="0"/>
              </a:rPr>
              <a:t>Elemento Activo </a:t>
            </a:r>
            <a:r>
              <a:rPr lang="es-ES_tradnl" i="1" dirty="0">
                <a:solidFill>
                  <a:schemeClr val="accent2"/>
                </a:solidFill>
                <a:latin typeface="Arial" charset="0"/>
                <a:sym typeface="Wingdings 3"/>
              </a:rPr>
              <a:t> </a:t>
            </a:r>
            <a:r>
              <a:rPr lang="es-ES_tradnl" i="1" dirty="0">
                <a:solidFill>
                  <a:schemeClr val="accent2"/>
                </a:solidFill>
                <a:latin typeface="Arial" charset="0"/>
              </a:rPr>
              <a:t>Repetidor Multipuerto.</a:t>
            </a:r>
          </a:p>
          <a:p>
            <a:pPr>
              <a:tabLst>
                <a:tab pos="8755063" algn="l"/>
              </a:tabLst>
            </a:pPr>
            <a:r>
              <a:rPr lang="es-ES_tradnl" i="1" dirty="0">
                <a:solidFill>
                  <a:schemeClr val="accent2"/>
                </a:solidFill>
                <a:latin typeface="Arial" charset="0"/>
              </a:rPr>
              <a:t>Difusión.</a:t>
            </a:r>
          </a:p>
          <a:p>
            <a:pPr>
              <a:tabLst>
                <a:tab pos="8755063" algn="l"/>
              </a:tabLst>
            </a:pPr>
            <a:endParaRPr lang="es-ES_tradnl" i="1" dirty="0">
              <a:solidFill>
                <a:schemeClr val="accent2"/>
              </a:solidFill>
              <a:latin typeface="Arial" charset="0"/>
            </a:endParaRPr>
          </a:p>
          <a:p>
            <a:pPr>
              <a:tabLst>
                <a:tab pos="8755063" algn="l"/>
              </a:tabLst>
            </a:pPr>
            <a:r>
              <a:rPr lang="es-ES_tradnl" i="1" dirty="0">
                <a:solidFill>
                  <a:schemeClr val="accent2"/>
                </a:solidFill>
                <a:latin typeface="Arial" charset="0"/>
              </a:rPr>
              <a:t>Pueden ser de control centralizado o distribuido.</a:t>
            </a:r>
          </a:p>
          <a:p>
            <a:pPr>
              <a:tabLst>
                <a:tab pos="8755063" algn="l"/>
              </a:tabLst>
            </a:pPr>
            <a:r>
              <a:rPr lang="es-ES_tradnl" i="1" dirty="0">
                <a:solidFill>
                  <a:schemeClr val="accent2"/>
                </a:solidFill>
                <a:latin typeface="Arial" charset="0"/>
              </a:rPr>
              <a:t>Son aparatos que permiten el uso del canal en forma dinámica. </a:t>
            </a:r>
          </a:p>
          <a:p>
            <a:pPr>
              <a:tabLst>
                <a:tab pos="8755063" algn="l"/>
              </a:tabLst>
            </a:pPr>
            <a:r>
              <a:rPr lang="es-ES_tradnl" i="1" dirty="0">
                <a:solidFill>
                  <a:schemeClr val="accent2"/>
                </a:solidFill>
                <a:latin typeface="Arial" charset="0"/>
              </a:rPr>
              <a:t>Tienen la posibilidad de entregar el canal bajo ¨Escrutinio¨ dando la señal de libre u ocupado.</a:t>
            </a:r>
          </a:p>
          <a:p>
            <a:pPr>
              <a:tabLst>
                <a:tab pos="8755063" algn="l"/>
              </a:tabLst>
            </a:pPr>
            <a:r>
              <a:rPr lang="es-ES_tradnl" i="1" dirty="0">
                <a:solidFill>
                  <a:schemeClr val="accent2"/>
                </a:solidFill>
                <a:latin typeface="Arial" charset="0"/>
              </a:rPr>
              <a:t>Aceleran la velocidad de los canales de datos compartidos.  </a:t>
            </a: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688" y="1844824"/>
            <a:ext cx="3019425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Flecha derecha"/>
          <p:cNvSpPr/>
          <p:nvPr/>
        </p:nvSpPr>
        <p:spPr bwMode="auto">
          <a:xfrm>
            <a:off x="1430909" y="2487761"/>
            <a:ext cx="1368152" cy="36517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57150" cap="flat" cmpd="thickThin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ES" sz="4000" b="1" i="1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216" y="1844824"/>
            <a:ext cx="2463316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 idx="4294967295"/>
          </p:nvPr>
        </p:nvSpPr>
        <p:spPr>
          <a:xfrm>
            <a:off x="632520" y="116632"/>
            <a:ext cx="8836534" cy="864096"/>
          </a:xfr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chemeClr val="accent2"/>
            </a:solidFill>
          </a:ln>
        </p:spPr>
        <p:txBody>
          <a:bodyPr anchor="t"/>
          <a:lstStyle/>
          <a:p>
            <a:r>
              <a:rPr lang="es-AR" sz="5400" i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Dispositivos / E. Activo </a:t>
            </a:r>
            <a:endParaRPr lang="en-US" sz="5400" i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  <p:sp>
        <p:nvSpPr>
          <p:cNvPr id="53251" name="Content Placeholder 2"/>
          <p:cNvSpPr>
            <a:spLocks noGrp="1"/>
          </p:cNvSpPr>
          <p:nvPr>
            <p:ph idx="4294967295"/>
          </p:nvPr>
        </p:nvSpPr>
        <p:spPr>
          <a:xfrm>
            <a:off x="-64386" y="1209110"/>
            <a:ext cx="9906000" cy="5661248"/>
          </a:xfr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chemeClr val="accent2"/>
            </a:solidFill>
          </a:ln>
        </p:spPr>
        <p:txBody>
          <a:bodyPr/>
          <a:lstStyle/>
          <a:p>
            <a:pPr marL="609600" indent="-609600" algn="just">
              <a:lnSpc>
                <a:spcPct val="90000"/>
              </a:lnSpc>
              <a:buFontTx/>
              <a:buNone/>
            </a:pPr>
            <a:r>
              <a:rPr lang="es-AR" sz="4400" b="1" i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Dispositivos / Elementos Activos:</a:t>
            </a:r>
          </a:p>
          <a:p>
            <a:pPr marL="87313" lvl="1" indent="17463" algn="just">
              <a:lnSpc>
                <a:spcPct val="90000"/>
              </a:lnSpc>
              <a:buFontTx/>
              <a:buChar char="•"/>
            </a:pPr>
            <a:r>
              <a:rPr lang="es-AR" sz="4000" b="1" i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Finales</a:t>
            </a:r>
          </a:p>
          <a:p>
            <a:pPr marL="990600" lvl="1" indent="-533400" algn="just">
              <a:lnSpc>
                <a:spcPct val="90000"/>
              </a:lnSpc>
              <a:buFontTx/>
              <a:buChar char="•"/>
            </a:pPr>
            <a:endParaRPr lang="es-AR" sz="4800" b="1" i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  <a:p>
            <a:pPr marL="990600" lvl="1" indent="-533400" algn="just">
              <a:lnSpc>
                <a:spcPct val="90000"/>
              </a:lnSpc>
              <a:buFontTx/>
              <a:buChar char="•"/>
            </a:pPr>
            <a:endParaRPr lang="es-AR" sz="4800" b="1" i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  <a:p>
            <a:pPr marL="990600" lvl="1" indent="-533400" algn="just">
              <a:lnSpc>
                <a:spcPct val="90000"/>
              </a:lnSpc>
              <a:buFontTx/>
              <a:buChar char="•"/>
            </a:pPr>
            <a:endParaRPr lang="es-AR" sz="4000" b="1" i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  <a:p>
            <a:pPr marL="87313" lvl="1" indent="17463" algn="just">
              <a:lnSpc>
                <a:spcPct val="90000"/>
              </a:lnSpc>
              <a:buFontTx/>
              <a:buChar char="•"/>
            </a:pPr>
            <a:r>
              <a:rPr lang="es-AR" sz="4000" b="1" i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Intermedios</a:t>
            </a:r>
            <a:endParaRPr lang="es-AR" sz="4000" b="1" i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059" y="2060848"/>
            <a:ext cx="1656184" cy="10801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chemeClr val="accent2"/>
            </a:solidFill>
            <a:miter lim="800000"/>
            <a:headEnd/>
            <a:tailEnd/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968" y="2041594"/>
            <a:ext cx="1584176" cy="109937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chemeClr val="accent2"/>
            </a:solidFill>
            <a:miter lim="800000"/>
            <a:headEnd/>
            <a:tailEnd/>
          </a:ln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259" y="2060849"/>
            <a:ext cx="1561133" cy="108011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chemeClr val="accent2"/>
            </a:solidFill>
            <a:miter lim="800000"/>
            <a:headEnd/>
            <a:tailEnd/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7095" y="3321784"/>
            <a:ext cx="1656184" cy="11998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chemeClr val="accent2"/>
            </a:solidFill>
            <a:miter lim="800000"/>
            <a:headEnd/>
            <a:tailEnd/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968" y="3318118"/>
            <a:ext cx="1584176" cy="12035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chemeClr val="accent2"/>
            </a:solidFill>
            <a:miter lim="800000"/>
            <a:headEnd/>
            <a:tailEnd/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258" y="3318118"/>
            <a:ext cx="1561133" cy="116834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chemeClr val="accent2"/>
            </a:solidFill>
            <a:miter lim="800000"/>
            <a:headEnd/>
            <a:tailEnd/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7974" y="4737697"/>
            <a:ext cx="1330640" cy="9955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chemeClr val="accent2"/>
            </a:solidFill>
            <a:miter lim="800000"/>
            <a:headEnd/>
            <a:tailEnd/>
          </a:ln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0399" y="4737696"/>
            <a:ext cx="1249859" cy="9955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chemeClr val="accent2"/>
            </a:solidFill>
            <a:miter lim="800000"/>
            <a:headEnd/>
            <a:tailEnd/>
          </a:ln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39316" y="4723070"/>
            <a:ext cx="1362075" cy="10101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chemeClr val="accent2"/>
            </a:solidFill>
            <a:miter lim="800000"/>
            <a:headEnd/>
            <a:tailEnd/>
          </a:ln>
        </p:spPr>
      </p:pic>
      <p:grpSp>
        <p:nvGrpSpPr>
          <p:cNvPr id="13" name="Grupo 12"/>
          <p:cNvGrpSpPr/>
          <p:nvPr/>
        </p:nvGrpSpPr>
        <p:grpSpPr>
          <a:xfrm>
            <a:off x="8262143" y="4723070"/>
            <a:ext cx="1251138" cy="1010187"/>
            <a:chOff x="8310375" y="4723069"/>
            <a:chExt cx="1251138" cy="1010187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310375" y="4723069"/>
              <a:ext cx="1251138" cy="101018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76200" cap="flat" algn="ctr">
              <a:solidFill>
                <a:schemeClr val="accent2"/>
              </a:solidFill>
              <a:miter lim="800000"/>
              <a:headEnd/>
              <a:tailEnd/>
            </a:ln>
          </p:spPr>
        </p:pic>
        <p:sp>
          <p:nvSpPr>
            <p:cNvPr id="12" name="CuadroTexto 11"/>
            <p:cNvSpPr txBox="1"/>
            <p:nvPr/>
          </p:nvSpPr>
          <p:spPr>
            <a:xfrm>
              <a:off x="8529864" y="4737696"/>
              <a:ext cx="763351" cy="6286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s-ES" sz="1400" b="0" i="0" dirty="0"/>
                <a:t>Access</a:t>
              </a:r>
            </a:p>
            <a:p>
              <a:pPr algn="ctr">
                <a:buNone/>
              </a:pPr>
              <a:r>
                <a:rPr lang="es-ES" sz="1400" b="0" i="0" dirty="0"/>
                <a:t>Point</a:t>
              </a:r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8192505" y="2041594"/>
            <a:ext cx="1301959" cy="2437636"/>
            <a:chOff x="8284964" y="1965979"/>
            <a:chExt cx="1301959" cy="2513251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310375" y="1965979"/>
              <a:ext cx="1251138" cy="251325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76200" cap="flat" algn="ctr">
              <a:solidFill>
                <a:schemeClr val="accent2"/>
              </a:solidFill>
              <a:miter lim="800000"/>
              <a:headEnd/>
              <a:tailEnd/>
            </a:ln>
          </p:spPr>
        </p:pic>
        <p:sp>
          <p:nvSpPr>
            <p:cNvPr id="15" name="CuadroTexto 14"/>
            <p:cNvSpPr txBox="1"/>
            <p:nvPr/>
          </p:nvSpPr>
          <p:spPr>
            <a:xfrm>
              <a:off x="8284964" y="3118157"/>
              <a:ext cx="1301959" cy="3606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s-ES" sz="1600" b="0" i="0" dirty="0">
                  <a:solidFill>
                    <a:schemeClr val="bg1"/>
                  </a:solidFill>
                </a:rPr>
                <a:t>Smartphone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3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325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5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0" grpId="0" animBg="1"/>
      <p:bldP spid="53251" grpId="0" uiExpand="1" build="p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Rectangle 2"/>
          <p:cNvSpPr>
            <a:spLocks noGrp="1" noChangeArrowheads="1"/>
          </p:cNvSpPr>
          <p:nvPr>
            <p:ph type="title"/>
          </p:nvPr>
        </p:nvSpPr>
        <p:spPr>
          <a:xfrm>
            <a:off x="704528" y="228600"/>
            <a:ext cx="8788722" cy="1371600"/>
          </a:xfrm>
          <a:solidFill>
            <a:schemeClr val="accent2">
              <a:lumMod val="40000"/>
              <a:lumOff val="60000"/>
            </a:schemeClr>
          </a:solidFill>
          <a:ln w="76200">
            <a:solidFill>
              <a:schemeClr val="accent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s-ES_tradnl" sz="4800" b="1" i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Concentrador (Hub)</a:t>
            </a:r>
            <a:br>
              <a:rPr lang="es-ES_tradnl" sz="4800" b="1" i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s-ES_tradnl" sz="4800" b="1" i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Tareas</a:t>
            </a:r>
          </a:p>
        </p:txBody>
      </p:sp>
      <p:sp>
        <p:nvSpPr>
          <p:cNvPr id="363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0472" y="1905000"/>
            <a:ext cx="9705528" cy="4692352"/>
          </a:xfr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>
                <a:lumMod val="7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8755063" algn="l"/>
              </a:tabLst>
            </a:pPr>
            <a:r>
              <a:rPr lang="es-ES_tradnl" sz="2800" i="1" dirty="0">
                <a:solidFill>
                  <a:schemeClr val="accent2"/>
                </a:solidFill>
                <a:latin typeface="Arial" charset="0"/>
              </a:rPr>
              <a:t>Sondeo de terminales</a:t>
            </a:r>
          </a:p>
          <a:p>
            <a:pPr>
              <a:tabLst>
                <a:tab pos="8755063" algn="l"/>
              </a:tabLst>
            </a:pPr>
            <a:r>
              <a:rPr lang="es-ES_tradnl" sz="2800" i="1" dirty="0">
                <a:solidFill>
                  <a:schemeClr val="accent2"/>
                </a:solidFill>
                <a:latin typeface="Arial" charset="0"/>
              </a:rPr>
              <a:t>Diagnósticos</a:t>
            </a:r>
          </a:p>
          <a:p>
            <a:pPr>
              <a:tabLst>
                <a:tab pos="8755063" algn="l"/>
              </a:tabLst>
            </a:pPr>
            <a:r>
              <a:rPr lang="es-ES_tradnl" sz="2800" i="1" dirty="0">
                <a:solidFill>
                  <a:schemeClr val="accent2"/>
                </a:solidFill>
                <a:latin typeface="Arial" charset="0"/>
              </a:rPr>
              <a:t>Control de Errores</a:t>
            </a:r>
          </a:p>
          <a:p>
            <a:pPr>
              <a:tabLst>
                <a:tab pos="8755063" algn="l"/>
              </a:tabLst>
            </a:pPr>
            <a:r>
              <a:rPr lang="es-ES_tradnl" sz="2800" i="1" dirty="0">
                <a:solidFill>
                  <a:schemeClr val="accent2"/>
                </a:solidFill>
                <a:latin typeface="Arial" charset="0"/>
              </a:rPr>
              <a:t>Conversión de Velocidades</a:t>
            </a:r>
          </a:p>
          <a:p>
            <a:pPr>
              <a:tabLst>
                <a:tab pos="8755063" algn="l"/>
              </a:tabLst>
            </a:pPr>
            <a:r>
              <a:rPr lang="es-ES_tradnl" sz="2800" i="1" dirty="0">
                <a:solidFill>
                  <a:schemeClr val="accent2"/>
                </a:solidFill>
                <a:latin typeface="Arial" charset="0"/>
              </a:rPr>
              <a:t>Compactación de datos</a:t>
            </a:r>
          </a:p>
          <a:p>
            <a:pPr>
              <a:tabLst>
                <a:tab pos="8755063" algn="l"/>
              </a:tabLst>
            </a:pPr>
            <a:r>
              <a:rPr lang="es-ES_tradnl" sz="2800" i="1" dirty="0">
                <a:solidFill>
                  <a:schemeClr val="accent2"/>
                </a:solidFill>
                <a:latin typeface="Arial" charset="0"/>
              </a:rPr>
              <a:t>Conversión de Protocolos/Códigos</a:t>
            </a:r>
          </a:p>
          <a:p>
            <a:pPr>
              <a:tabLst>
                <a:tab pos="8755063" algn="l"/>
              </a:tabLst>
            </a:pPr>
            <a:r>
              <a:rPr lang="es-ES_tradnl" sz="2800" i="1" dirty="0">
                <a:solidFill>
                  <a:schemeClr val="accent2"/>
                </a:solidFill>
                <a:latin typeface="Arial" charset="0"/>
              </a:rPr>
              <a:t>Conversión de Formato de Mensajes</a:t>
            </a:r>
          </a:p>
          <a:p>
            <a:pPr>
              <a:tabLst>
                <a:tab pos="8755063" algn="l"/>
              </a:tabLst>
            </a:pPr>
            <a:r>
              <a:rPr lang="es-ES_tradnl" sz="2800" i="1" dirty="0">
                <a:solidFill>
                  <a:schemeClr val="accent2"/>
                </a:solidFill>
                <a:latin typeface="Arial" charset="0"/>
              </a:rPr>
              <a:t>Capacidad de Almacenamiento limitada (almacena/retransmite)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/>
          <p:cNvSpPr>
            <a:spLocks noGrp="1" noChangeArrowheads="1"/>
          </p:cNvSpPr>
          <p:nvPr>
            <p:ph type="title"/>
          </p:nvPr>
        </p:nvSpPr>
        <p:spPr>
          <a:xfrm>
            <a:off x="795033" y="174627"/>
            <a:ext cx="8607730" cy="1344613"/>
          </a:xfr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/>
            </a:solidFill>
          </a:ln>
        </p:spPr>
        <p:txBody>
          <a:bodyPr wrap="none" anchor="t"/>
          <a:lstStyle/>
          <a:p>
            <a:pPr>
              <a:defRPr/>
            </a:pPr>
            <a:r>
              <a:rPr lang="es-ES_tradnl" sz="2900" i="1" u="sng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HARDWARE DE TELECOMUNICACIONES</a:t>
            </a:r>
            <a:br>
              <a:rPr lang="es-ES_tradnl" sz="2900" i="1" u="sng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s-ES_tradnl" sz="2900" i="1" u="sng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Concentradores</a:t>
            </a:r>
            <a:endParaRPr lang="es-ES_tradnl" sz="4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64547" name="Freeform 3"/>
          <p:cNvSpPr>
            <a:spLocks/>
          </p:cNvSpPr>
          <p:nvPr/>
        </p:nvSpPr>
        <p:spPr bwMode="auto">
          <a:xfrm>
            <a:off x="585788" y="1600200"/>
            <a:ext cx="8816975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551" y="0"/>
              </a:cxn>
            </a:cxnLst>
            <a:rect l="0" t="0" r="r" b="b"/>
            <a:pathLst>
              <a:path w="5552" h="1">
                <a:moveTo>
                  <a:pt x="0" y="0"/>
                </a:moveTo>
                <a:lnTo>
                  <a:pt x="5551" y="0"/>
                </a:lnTo>
              </a:path>
            </a:pathLst>
          </a:custGeom>
          <a:noFill/>
          <a:ln w="635" cap="flat" cmpd="sng">
            <a:solidFill>
              <a:srgbClr val="0000FF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454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60973" y="1727201"/>
            <a:ext cx="9346834" cy="1447800"/>
          </a:xfr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/>
            </a:solidFill>
          </a:ln>
        </p:spPr>
        <p:txBody>
          <a:bodyPr wrap="none"/>
          <a:lstStyle/>
          <a:p>
            <a:pPr marL="206375" indent="-30163">
              <a:lnSpc>
                <a:spcPct val="91000"/>
              </a:lnSpc>
              <a:spcBef>
                <a:spcPct val="0"/>
              </a:spcBef>
              <a:buFontTx/>
              <a:buNone/>
              <a:defRPr/>
            </a:pPr>
            <a:r>
              <a:rPr lang="es-ES_tradnl" sz="24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El concentrador adjudica la  salida a un canal  de  entrada</a:t>
            </a:r>
            <a:br>
              <a:rPr lang="es-ES_tradnl" sz="24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s-ES_tradnl" sz="24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solamente cuando el canal de entrada transmite realmente.</a:t>
            </a:r>
            <a:br>
              <a:rPr lang="es-ES_tradnl" sz="24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s-ES_tradnl" sz="24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Así se pueden suprimir  los  silencios , que a menudo son</a:t>
            </a:r>
            <a:br>
              <a:rPr lang="es-ES_tradnl" sz="24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s-ES_tradnl" sz="24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abundantes en aplicaciones teleinformáticas.</a:t>
            </a:r>
          </a:p>
        </p:txBody>
      </p:sp>
      <p:grpSp>
        <p:nvGrpSpPr>
          <p:cNvPr id="26629" name="Group 37"/>
          <p:cNvGrpSpPr>
            <a:grpSpLocks/>
          </p:cNvGrpSpPr>
          <p:nvPr/>
        </p:nvGrpSpPr>
        <p:grpSpPr bwMode="auto">
          <a:xfrm>
            <a:off x="557457" y="3429000"/>
            <a:ext cx="9150350" cy="3128963"/>
            <a:chOff x="237" y="2254"/>
            <a:chExt cx="5764" cy="1971"/>
          </a:xfrm>
        </p:grpSpPr>
        <p:sp>
          <p:nvSpPr>
            <p:cNvPr id="364554" name="Oval 10"/>
            <p:cNvSpPr>
              <a:spLocks noChangeArrowheads="1"/>
            </p:cNvSpPr>
            <p:nvPr/>
          </p:nvSpPr>
          <p:spPr bwMode="auto">
            <a:xfrm flipV="1">
              <a:off x="237" y="3971"/>
              <a:ext cx="449" cy="249"/>
            </a:xfrm>
            <a:prstGeom prst="ellipse">
              <a:avLst/>
            </a:prstGeom>
            <a:solidFill>
              <a:srgbClr val="008080"/>
            </a:solidFill>
            <a:ln w="0">
              <a:solidFill>
                <a:srgbClr val="FFFF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631" name="Text Box 27"/>
            <p:cNvSpPr txBox="1">
              <a:spLocks noChangeArrowheads="1"/>
            </p:cNvSpPr>
            <p:nvPr/>
          </p:nvSpPr>
          <p:spPr bwMode="auto">
            <a:xfrm>
              <a:off x="263" y="3967"/>
              <a:ext cx="386" cy="25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>
                <a:lnSpc>
                  <a:spcPct val="85000"/>
                </a:lnSpc>
                <a:spcBef>
                  <a:spcPct val="30000"/>
                </a:spcBef>
                <a:buNone/>
              </a:pPr>
              <a:r>
                <a:rPr lang="es-ES_tradnl" sz="2400" dirty="0">
                  <a:solidFill>
                    <a:schemeClr val="bg1"/>
                  </a:solidFill>
                  <a:latin typeface="Arial Black" pitchFamily="34" charset="0"/>
                </a:rPr>
                <a:t>T5</a:t>
              </a:r>
            </a:p>
          </p:txBody>
        </p:sp>
        <p:sp>
          <p:nvSpPr>
            <p:cNvPr id="364549" name="Rectangle 5"/>
            <p:cNvSpPr>
              <a:spLocks noChangeArrowheads="1"/>
            </p:cNvSpPr>
            <p:nvPr/>
          </p:nvSpPr>
          <p:spPr bwMode="auto">
            <a:xfrm flipV="1">
              <a:off x="1885" y="3088"/>
              <a:ext cx="1091" cy="37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0">
              <a:solidFill>
                <a:srgbClr val="FFFF8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4550" name="Oval 6"/>
            <p:cNvSpPr>
              <a:spLocks noChangeArrowheads="1"/>
            </p:cNvSpPr>
            <p:nvPr/>
          </p:nvSpPr>
          <p:spPr bwMode="auto">
            <a:xfrm flipV="1">
              <a:off x="238" y="2366"/>
              <a:ext cx="449" cy="24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0">
              <a:solidFill>
                <a:srgbClr val="FFFF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4551" name="Oval 7"/>
            <p:cNvSpPr>
              <a:spLocks noChangeArrowheads="1"/>
            </p:cNvSpPr>
            <p:nvPr/>
          </p:nvSpPr>
          <p:spPr bwMode="auto">
            <a:xfrm flipV="1">
              <a:off x="256" y="2745"/>
              <a:ext cx="450" cy="249"/>
            </a:xfrm>
            <a:prstGeom prst="ellipse">
              <a:avLst/>
            </a:prstGeom>
            <a:solidFill>
              <a:srgbClr val="008080"/>
            </a:solidFill>
            <a:ln w="0">
              <a:solidFill>
                <a:srgbClr val="FFFF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4552" name="Oval 8"/>
            <p:cNvSpPr>
              <a:spLocks noChangeArrowheads="1"/>
            </p:cNvSpPr>
            <p:nvPr/>
          </p:nvSpPr>
          <p:spPr bwMode="auto">
            <a:xfrm flipV="1">
              <a:off x="250" y="3149"/>
              <a:ext cx="449" cy="249"/>
            </a:xfrm>
            <a:prstGeom prst="ellipse">
              <a:avLst/>
            </a:prstGeom>
            <a:solidFill>
              <a:srgbClr val="008080"/>
            </a:solidFill>
            <a:ln w="0">
              <a:solidFill>
                <a:srgbClr val="FFFF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4553" name="Oval 9"/>
            <p:cNvSpPr>
              <a:spLocks noChangeArrowheads="1"/>
            </p:cNvSpPr>
            <p:nvPr/>
          </p:nvSpPr>
          <p:spPr bwMode="auto">
            <a:xfrm flipV="1">
              <a:off x="256" y="3566"/>
              <a:ext cx="449" cy="249"/>
            </a:xfrm>
            <a:prstGeom prst="ellipse">
              <a:avLst/>
            </a:prstGeom>
            <a:solidFill>
              <a:srgbClr val="008080"/>
            </a:solidFill>
            <a:ln w="0">
              <a:solidFill>
                <a:srgbClr val="FFFF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4555" name="Line 11"/>
            <p:cNvSpPr>
              <a:spLocks noChangeShapeType="1"/>
            </p:cNvSpPr>
            <p:nvPr/>
          </p:nvSpPr>
          <p:spPr bwMode="auto">
            <a:xfrm>
              <a:off x="700" y="2490"/>
              <a:ext cx="961" cy="0"/>
            </a:xfrm>
            <a:prstGeom prst="line">
              <a:avLst/>
            </a:prstGeom>
            <a:noFill/>
            <a:ln w="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4556" name="Line 12"/>
            <p:cNvSpPr>
              <a:spLocks noChangeShapeType="1"/>
            </p:cNvSpPr>
            <p:nvPr/>
          </p:nvSpPr>
          <p:spPr bwMode="auto">
            <a:xfrm>
              <a:off x="706" y="2869"/>
              <a:ext cx="960" cy="0"/>
            </a:xfrm>
            <a:prstGeom prst="line">
              <a:avLst/>
            </a:prstGeom>
            <a:noFill/>
            <a:ln w="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4557" name="Line 13"/>
            <p:cNvSpPr>
              <a:spLocks noChangeShapeType="1"/>
            </p:cNvSpPr>
            <p:nvPr/>
          </p:nvSpPr>
          <p:spPr bwMode="auto">
            <a:xfrm>
              <a:off x="725" y="3274"/>
              <a:ext cx="960" cy="0"/>
            </a:xfrm>
            <a:prstGeom prst="line">
              <a:avLst/>
            </a:prstGeom>
            <a:noFill/>
            <a:ln w="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4558" name="Line 14"/>
            <p:cNvSpPr>
              <a:spLocks noChangeShapeType="1"/>
            </p:cNvSpPr>
            <p:nvPr/>
          </p:nvSpPr>
          <p:spPr bwMode="auto">
            <a:xfrm>
              <a:off x="718" y="3691"/>
              <a:ext cx="960" cy="0"/>
            </a:xfrm>
            <a:prstGeom prst="line">
              <a:avLst/>
            </a:prstGeom>
            <a:noFill/>
            <a:ln w="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4559" name="Line 15"/>
            <p:cNvSpPr>
              <a:spLocks noChangeShapeType="1"/>
            </p:cNvSpPr>
            <p:nvPr/>
          </p:nvSpPr>
          <p:spPr bwMode="auto">
            <a:xfrm>
              <a:off x="712" y="4083"/>
              <a:ext cx="960" cy="0"/>
            </a:xfrm>
            <a:prstGeom prst="line">
              <a:avLst/>
            </a:prstGeom>
            <a:noFill/>
            <a:ln w="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4560" name="Line 16"/>
            <p:cNvSpPr>
              <a:spLocks noChangeShapeType="1"/>
            </p:cNvSpPr>
            <p:nvPr/>
          </p:nvSpPr>
          <p:spPr bwMode="auto">
            <a:xfrm flipV="1">
              <a:off x="1686" y="3274"/>
              <a:ext cx="187" cy="822"/>
            </a:xfrm>
            <a:prstGeom prst="line">
              <a:avLst/>
            </a:prstGeom>
            <a:noFill/>
            <a:ln w="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4561" name="Line 17"/>
            <p:cNvSpPr>
              <a:spLocks noChangeShapeType="1"/>
            </p:cNvSpPr>
            <p:nvPr/>
          </p:nvSpPr>
          <p:spPr bwMode="auto">
            <a:xfrm flipV="1">
              <a:off x="1686" y="3262"/>
              <a:ext cx="187" cy="423"/>
            </a:xfrm>
            <a:prstGeom prst="line">
              <a:avLst/>
            </a:prstGeom>
            <a:noFill/>
            <a:ln w="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4562" name="Line 18"/>
            <p:cNvSpPr>
              <a:spLocks noChangeShapeType="1"/>
            </p:cNvSpPr>
            <p:nvPr/>
          </p:nvSpPr>
          <p:spPr bwMode="auto">
            <a:xfrm>
              <a:off x="1686" y="3274"/>
              <a:ext cx="187" cy="0"/>
            </a:xfrm>
            <a:prstGeom prst="line">
              <a:avLst/>
            </a:prstGeom>
            <a:noFill/>
            <a:ln w="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4563" name="Line 19"/>
            <p:cNvSpPr>
              <a:spLocks noChangeShapeType="1"/>
            </p:cNvSpPr>
            <p:nvPr/>
          </p:nvSpPr>
          <p:spPr bwMode="auto">
            <a:xfrm>
              <a:off x="1673" y="2863"/>
              <a:ext cx="212" cy="411"/>
            </a:xfrm>
            <a:prstGeom prst="line">
              <a:avLst/>
            </a:prstGeom>
            <a:noFill/>
            <a:ln w="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4564" name="Line 20"/>
            <p:cNvSpPr>
              <a:spLocks noChangeShapeType="1"/>
            </p:cNvSpPr>
            <p:nvPr/>
          </p:nvSpPr>
          <p:spPr bwMode="auto">
            <a:xfrm>
              <a:off x="1661" y="2502"/>
              <a:ext cx="212" cy="772"/>
            </a:xfrm>
            <a:prstGeom prst="line">
              <a:avLst/>
            </a:prstGeom>
            <a:noFill/>
            <a:ln w="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4565" name="Rectangle 21"/>
            <p:cNvSpPr>
              <a:spLocks noChangeArrowheads="1"/>
            </p:cNvSpPr>
            <p:nvPr/>
          </p:nvSpPr>
          <p:spPr bwMode="auto">
            <a:xfrm flipV="1">
              <a:off x="5365" y="2689"/>
              <a:ext cx="636" cy="12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0">
              <a:solidFill>
                <a:srgbClr val="FF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4566" name="Freeform 22"/>
            <p:cNvSpPr>
              <a:spLocks/>
            </p:cNvSpPr>
            <p:nvPr/>
          </p:nvSpPr>
          <p:spPr bwMode="auto">
            <a:xfrm>
              <a:off x="2976" y="3264"/>
              <a:ext cx="2400" cy="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94" y="0"/>
                </a:cxn>
                <a:cxn ang="0">
                  <a:pos x="2594" y="0"/>
                </a:cxn>
              </a:cxnLst>
              <a:rect l="0" t="0" r="r" b="b"/>
              <a:pathLst>
                <a:path w="2595" h="1">
                  <a:moveTo>
                    <a:pt x="0" y="0"/>
                  </a:moveTo>
                  <a:lnTo>
                    <a:pt x="2594" y="0"/>
                  </a:lnTo>
                  <a:lnTo>
                    <a:pt x="2594" y="0"/>
                  </a:lnTo>
                </a:path>
              </a:pathLst>
            </a:custGeom>
            <a:noFill/>
            <a:ln w="95885" cap="flat" cmpd="sng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649" name="Text Box 23"/>
            <p:cNvSpPr txBox="1">
              <a:spLocks noChangeArrowheads="1"/>
            </p:cNvSpPr>
            <p:nvPr/>
          </p:nvSpPr>
          <p:spPr bwMode="auto">
            <a:xfrm>
              <a:off x="257" y="2361"/>
              <a:ext cx="386" cy="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>
                <a:lnSpc>
                  <a:spcPct val="85000"/>
                </a:lnSpc>
                <a:spcBef>
                  <a:spcPct val="30000"/>
                </a:spcBef>
                <a:buFontTx/>
                <a:buNone/>
              </a:pPr>
              <a:r>
                <a:rPr lang="es-ES_tradnl" sz="2400" dirty="0">
                  <a:solidFill>
                    <a:schemeClr val="bg1"/>
                  </a:solidFill>
                  <a:latin typeface="Arial Black" pitchFamily="34" charset="0"/>
                </a:rPr>
                <a:t>T1</a:t>
              </a:r>
              <a:endParaRPr lang="es-ES_tradnl" sz="2400" i="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sp>
          <p:nvSpPr>
            <p:cNvPr id="26650" name="Text Box 24"/>
            <p:cNvSpPr txBox="1">
              <a:spLocks noChangeArrowheads="1"/>
            </p:cNvSpPr>
            <p:nvPr/>
          </p:nvSpPr>
          <p:spPr bwMode="auto">
            <a:xfrm>
              <a:off x="275" y="2753"/>
              <a:ext cx="386" cy="25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>
                <a:lnSpc>
                  <a:spcPct val="85000"/>
                </a:lnSpc>
                <a:spcBef>
                  <a:spcPct val="30000"/>
                </a:spcBef>
                <a:buFontTx/>
                <a:buNone/>
              </a:pPr>
              <a:r>
                <a:rPr lang="es-ES_tradnl" sz="2400" dirty="0">
                  <a:solidFill>
                    <a:schemeClr val="bg1"/>
                  </a:solidFill>
                  <a:latin typeface="Arial Black" pitchFamily="34" charset="0"/>
                </a:rPr>
                <a:t>T2</a:t>
              </a:r>
            </a:p>
          </p:txBody>
        </p:sp>
        <p:sp>
          <p:nvSpPr>
            <p:cNvPr id="26651" name="Text Box 25"/>
            <p:cNvSpPr txBox="1">
              <a:spLocks noChangeArrowheads="1"/>
            </p:cNvSpPr>
            <p:nvPr/>
          </p:nvSpPr>
          <p:spPr bwMode="auto">
            <a:xfrm>
              <a:off x="263" y="3145"/>
              <a:ext cx="386" cy="25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>
                <a:lnSpc>
                  <a:spcPct val="85000"/>
                </a:lnSpc>
                <a:spcBef>
                  <a:spcPct val="30000"/>
                </a:spcBef>
                <a:buNone/>
              </a:pPr>
              <a:r>
                <a:rPr lang="es-ES_tradnl" sz="2400" dirty="0">
                  <a:solidFill>
                    <a:schemeClr val="bg1"/>
                  </a:solidFill>
                  <a:latin typeface="Arial Black" pitchFamily="34" charset="0"/>
                </a:rPr>
                <a:t>T3</a:t>
              </a:r>
            </a:p>
          </p:txBody>
        </p:sp>
        <p:sp>
          <p:nvSpPr>
            <p:cNvPr id="26652" name="Text Box 26"/>
            <p:cNvSpPr txBox="1">
              <a:spLocks noChangeArrowheads="1"/>
            </p:cNvSpPr>
            <p:nvPr/>
          </p:nvSpPr>
          <p:spPr bwMode="auto">
            <a:xfrm>
              <a:off x="263" y="3556"/>
              <a:ext cx="386" cy="25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>
                <a:lnSpc>
                  <a:spcPct val="85000"/>
                </a:lnSpc>
                <a:spcBef>
                  <a:spcPct val="30000"/>
                </a:spcBef>
                <a:buNone/>
              </a:pPr>
              <a:r>
                <a:rPr lang="es-ES_tradnl" sz="2400" dirty="0">
                  <a:solidFill>
                    <a:schemeClr val="bg1"/>
                  </a:solidFill>
                  <a:latin typeface="Arial Black" pitchFamily="34" charset="0"/>
                </a:rPr>
                <a:t>T4</a:t>
              </a:r>
            </a:p>
          </p:txBody>
        </p:sp>
        <p:sp>
          <p:nvSpPr>
            <p:cNvPr id="26653" name="Text Box 28"/>
            <p:cNvSpPr txBox="1">
              <a:spLocks noChangeArrowheads="1"/>
            </p:cNvSpPr>
            <p:nvPr/>
          </p:nvSpPr>
          <p:spPr bwMode="auto">
            <a:xfrm>
              <a:off x="769" y="2620"/>
              <a:ext cx="834" cy="1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>
                <a:lnSpc>
                  <a:spcPct val="85000"/>
                </a:lnSpc>
                <a:spcBef>
                  <a:spcPct val="30000"/>
                </a:spcBef>
                <a:buFontTx/>
                <a:buNone/>
              </a:pPr>
              <a:r>
                <a:rPr lang="es-ES_tradnl" sz="1700" dirty="0">
                  <a:solidFill>
                    <a:schemeClr val="accent2"/>
                  </a:solidFill>
                  <a:latin typeface="Arial Black" pitchFamily="34" charset="0"/>
                </a:rPr>
                <a:t>2400 BPS</a:t>
              </a:r>
              <a:endParaRPr lang="es-ES_tradnl" sz="2400" i="0" dirty="0">
                <a:solidFill>
                  <a:schemeClr val="accent2"/>
                </a:solidFill>
                <a:latin typeface="Arial Black" pitchFamily="34" charset="0"/>
              </a:endParaRPr>
            </a:p>
          </p:txBody>
        </p:sp>
        <p:sp>
          <p:nvSpPr>
            <p:cNvPr id="26654" name="Text Box 29"/>
            <p:cNvSpPr txBox="1">
              <a:spLocks noChangeArrowheads="1"/>
            </p:cNvSpPr>
            <p:nvPr/>
          </p:nvSpPr>
          <p:spPr bwMode="auto">
            <a:xfrm>
              <a:off x="712" y="3455"/>
              <a:ext cx="827" cy="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>
                <a:lnSpc>
                  <a:spcPct val="85000"/>
                </a:lnSpc>
                <a:spcBef>
                  <a:spcPct val="30000"/>
                </a:spcBef>
                <a:buFontTx/>
                <a:buNone/>
              </a:pPr>
              <a:r>
                <a:rPr lang="es-ES_tradnl" sz="1700">
                  <a:solidFill>
                    <a:schemeClr val="accent2"/>
                  </a:solidFill>
                  <a:latin typeface="Arial Black" pitchFamily="34" charset="0"/>
                </a:rPr>
                <a:t>1200 BPS</a:t>
              </a:r>
              <a:endParaRPr lang="es-ES_tradnl" sz="2400" i="0">
                <a:solidFill>
                  <a:schemeClr val="accent2"/>
                </a:solidFill>
                <a:latin typeface="Arial Black" pitchFamily="34" charset="0"/>
              </a:endParaRPr>
            </a:p>
          </p:txBody>
        </p:sp>
        <p:sp>
          <p:nvSpPr>
            <p:cNvPr id="26655" name="Text Box 30"/>
            <p:cNvSpPr txBox="1">
              <a:spLocks noChangeArrowheads="1"/>
            </p:cNvSpPr>
            <p:nvPr/>
          </p:nvSpPr>
          <p:spPr bwMode="auto">
            <a:xfrm>
              <a:off x="744" y="3026"/>
              <a:ext cx="827" cy="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>
                <a:lnSpc>
                  <a:spcPct val="85000"/>
                </a:lnSpc>
                <a:spcBef>
                  <a:spcPct val="30000"/>
                </a:spcBef>
                <a:buFontTx/>
                <a:buNone/>
              </a:pPr>
              <a:r>
                <a:rPr lang="es-ES_tradnl" sz="1700">
                  <a:solidFill>
                    <a:schemeClr val="accent2"/>
                  </a:solidFill>
                  <a:latin typeface="Arial Black" pitchFamily="34" charset="0"/>
                </a:rPr>
                <a:t>2400 BPS</a:t>
              </a:r>
              <a:endParaRPr lang="es-ES_tradnl" sz="2400" i="0">
                <a:solidFill>
                  <a:schemeClr val="accent2"/>
                </a:solidFill>
                <a:latin typeface="Arial Black" pitchFamily="34" charset="0"/>
              </a:endParaRPr>
            </a:p>
          </p:txBody>
        </p:sp>
        <p:sp>
          <p:nvSpPr>
            <p:cNvPr id="26656" name="Text Box 31"/>
            <p:cNvSpPr txBox="1">
              <a:spLocks noChangeArrowheads="1"/>
            </p:cNvSpPr>
            <p:nvPr/>
          </p:nvSpPr>
          <p:spPr bwMode="auto">
            <a:xfrm>
              <a:off x="694" y="3847"/>
              <a:ext cx="827" cy="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>
                <a:lnSpc>
                  <a:spcPct val="85000"/>
                </a:lnSpc>
                <a:spcBef>
                  <a:spcPct val="30000"/>
                </a:spcBef>
                <a:buFontTx/>
                <a:buNone/>
              </a:pPr>
              <a:r>
                <a:rPr lang="es-ES_tradnl" sz="1700">
                  <a:solidFill>
                    <a:schemeClr val="accent2"/>
                  </a:solidFill>
                  <a:latin typeface="Arial Black" pitchFamily="34" charset="0"/>
                </a:rPr>
                <a:t>9600 BPS</a:t>
              </a:r>
              <a:endParaRPr lang="es-ES_tradnl" sz="2400" i="0">
                <a:solidFill>
                  <a:schemeClr val="accent2"/>
                </a:solidFill>
                <a:latin typeface="Arial Black" pitchFamily="34" charset="0"/>
              </a:endParaRPr>
            </a:p>
          </p:txBody>
        </p:sp>
        <p:sp>
          <p:nvSpPr>
            <p:cNvPr id="26657" name="Text Box 32"/>
            <p:cNvSpPr txBox="1">
              <a:spLocks noChangeArrowheads="1"/>
            </p:cNvSpPr>
            <p:nvPr/>
          </p:nvSpPr>
          <p:spPr bwMode="auto">
            <a:xfrm>
              <a:off x="744" y="2254"/>
              <a:ext cx="827" cy="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>
                <a:lnSpc>
                  <a:spcPct val="85000"/>
                </a:lnSpc>
                <a:spcBef>
                  <a:spcPct val="30000"/>
                </a:spcBef>
                <a:buFontTx/>
                <a:buNone/>
              </a:pPr>
              <a:r>
                <a:rPr lang="es-ES_tradnl" sz="1700">
                  <a:solidFill>
                    <a:schemeClr val="accent2"/>
                  </a:solidFill>
                  <a:latin typeface="Arial Black" pitchFamily="34" charset="0"/>
                </a:rPr>
                <a:t>1200 BPS</a:t>
              </a:r>
              <a:endParaRPr lang="es-ES_tradnl" sz="2400" i="0">
                <a:solidFill>
                  <a:schemeClr val="accent2"/>
                </a:solidFill>
                <a:latin typeface="Arial Black" pitchFamily="34" charset="0"/>
              </a:endParaRPr>
            </a:p>
          </p:txBody>
        </p:sp>
        <p:sp>
          <p:nvSpPr>
            <p:cNvPr id="26658" name="Text Box 33"/>
            <p:cNvSpPr txBox="1">
              <a:spLocks noChangeArrowheads="1"/>
            </p:cNvSpPr>
            <p:nvPr/>
          </p:nvSpPr>
          <p:spPr bwMode="auto">
            <a:xfrm>
              <a:off x="1920" y="3216"/>
              <a:ext cx="985" cy="1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>
                <a:lnSpc>
                  <a:spcPct val="85000"/>
                </a:lnSpc>
                <a:spcBef>
                  <a:spcPct val="30000"/>
                </a:spcBef>
                <a:buFontTx/>
                <a:buNone/>
              </a:pPr>
              <a:r>
                <a:rPr lang="es-ES_tradnl" sz="1100" dirty="0">
                  <a:solidFill>
                    <a:schemeClr val="hlink"/>
                  </a:solidFill>
                  <a:latin typeface="Arial Black" pitchFamily="34" charset="0"/>
                </a:rPr>
                <a:t>CONCENTRADOR</a:t>
              </a:r>
              <a:endParaRPr lang="es-ES_tradnl" sz="2400" i="0" dirty="0">
                <a:solidFill>
                  <a:schemeClr val="hlink"/>
                </a:solidFill>
                <a:latin typeface="Arial Black" pitchFamily="34" charset="0"/>
              </a:endParaRPr>
            </a:p>
          </p:txBody>
        </p:sp>
        <p:sp>
          <p:nvSpPr>
            <p:cNvPr id="26659" name="Text Box 34"/>
            <p:cNvSpPr txBox="1">
              <a:spLocks noChangeArrowheads="1"/>
            </p:cNvSpPr>
            <p:nvPr/>
          </p:nvSpPr>
          <p:spPr bwMode="auto">
            <a:xfrm>
              <a:off x="5382" y="3091"/>
              <a:ext cx="572" cy="2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>
                <a:lnSpc>
                  <a:spcPct val="85000"/>
                </a:lnSpc>
                <a:spcBef>
                  <a:spcPct val="30000"/>
                </a:spcBef>
                <a:buFontTx/>
                <a:buNone/>
              </a:pPr>
              <a:r>
                <a:rPr lang="es-ES_tradnl" sz="2500">
                  <a:solidFill>
                    <a:schemeClr val="accent2"/>
                  </a:solidFill>
                  <a:latin typeface="Arial Black" pitchFamily="34" charset="0"/>
                </a:rPr>
                <a:t>CPD</a:t>
              </a:r>
              <a:endParaRPr lang="es-ES_tradnl" sz="2400" i="0">
                <a:solidFill>
                  <a:schemeClr val="accent2"/>
                </a:solidFill>
                <a:latin typeface="Arial Black" pitchFamily="34" charset="0"/>
              </a:endParaRPr>
            </a:p>
          </p:txBody>
        </p:sp>
        <p:sp>
          <p:nvSpPr>
            <p:cNvPr id="26660" name="Text Box 35"/>
            <p:cNvSpPr txBox="1">
              <a:spLocks noChangeArrowheads="1"/>
            </p:cNvSpPr>
            <p:nvPr/>
          </p:nvSpPr>
          <p:spPr bwMode="auto">
            <a:xfrm>
              <a:off x="3714" y="3331"/>
              <a:ext cx="827" cy="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>
                <a:lnSpc>
                  <a:spcPct val="85000"/>
                </a:lnSpc>
                <a:spcBef>
                  <a:spcPct val="30000"/>
                </a:spcBef>
                <a:buFontTx/>
                <a:buNone/>
              </a:pPr>
              <a:r>
                <a:rPr lang="es-ES_tradnl" sz="1700">
                  <a:solidFill>
                    <a:schemeClr val="accent2"/>
                  </a:solidFill>
                  <a:latin typeface="Arial Black" pitchFamily="34" charset="0"/>
                </a:rPr>
                <a:t>7500 BPS</a:t>
              </a:r>
              <a:endParaRPr lang="es-ES_tradnl" sz="2400" i="0">
                <a:solidFill>
                  <a:schemeClr val="accent2"/>
                </a:solidFill>
                <a:latin typeface="Arial Black" pitchFamily="34" charset="0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8954" y="404664"/>
            <a:ext cx="8420100" cy="1143000"/>
          </a:xfr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/>
            </a:solidFill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S_tradnl" sz="2900" i="1" u="sng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HARDWARE DE TELECOMUNICACIONES</a:t>
            </a:r>
            <a:br>
              <a:rPr lang="es-ES_tradnl" sz="2900" i="1" u="sng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s-ES_tradnl" sz="2900" i="1" u="sng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Concentradores</a:t>
            </a:r>
            <a:endParaRPr lang="es-ES" sz="2900" i="1" u="sng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16496" y="1772816"/>
            <a:ext cx="9145016" cy="4616152"/>
          </a:xfr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r>
              <a:rPr lang="es-ES_tradnl" b="1" i="1" u="sng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  <a:cs typeface="Arial" pitchFamily="34" charset="0"/>
              </a:rPr>
              <a:t>Diferencia sustancial con el multiplexor </a:t>
            </a:r>
            <a:endParaRPr lang="es-AR" i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s-ES_tradnl" i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  <a:cs typeface="Arial" pitchFamily="34" charset="0"/>
              </a:rPr>
              <a:t>Para el caso de que todos los canales entrantes están simultáneamente activos,  el tráfico total no podrá ser cursado sobre los soportes de salida. </a:t>
            </a:r>
          </a:p>
          <a:p>
            <a:r>
              <a:rPr lang="es-ES_tradnl" i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  <a:cs typeface="Arial" pitchFamily="34" charset="0"/>
              </a:rPr>
              <a:t>El concentrador debe  o  bien  almacenar una parte de  la  información para retransmitirla luego , o bien Bloquear  el tráfico de uno o varios canales entrantes.</a:t>
            </a:r>
          </a:p>
          <a:p>
            <a:endParaRPr lang="es-AR" i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  <a:p>
            <a:endParaRPr lang="es-E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8975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4" name="Rectangle 2"/>
          <p:cNvSpPr>
            <a:spLocks noGrp="1" noChangeArrowheads="1"/>
          </p:cNvSpPr>
          <p:nvPr>
            <p:ph type="title"/>
          </p:nvPr>
        </p:nvSpPr>
        <p:spPr>
          <a:xfrm>
            <a:off x="488504" y="381000"/>
            <a:ext cx="9036496" cy="1143000"/>
          </a:xfr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/>
            </a:solidFill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S_tradnl" sz="4800" b="1" i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Amplificador - Repetidor </a:t>
            </a: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330200" y="1752600"/>
            <a:ext cx="9271000" cy="40116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>
                <a:lumMod val="7500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_tradnl" sz="2800">
                <a:solidFill>
                  <a:schemeClr val="accent6">
                    <a:lumMod val="75000"/>
                  </a:schemeClr>
                </a:solidFill>
              </a:rPr>
              <a:t>Dispositivo de Hardware que se utiliza para extender una LAN.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_tradnl" sz="2800">
                <a:solidFill>
                  <a:schemeClr val="accent6">
                    <a:lumMod val="75000"/>
                  </a:schemeClr>
                </a:solidFill>
              </a:rPr>
              <a:t>Es un amplificador que conecta dos segmentos de cable regenerando la señal para que llegue a mayor distancia.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_tradnl" sz="2800">
                <a:solidFill>
                  <a:schemeClr val="accent6">
                    <a:lumMod val="75000"/>
                  </a:schemeClr>
                </a:solidFill>
              </a:rPr>
              <a:t>Permite la comunicación entre corresponsales (Ignorando que existe un repetidor)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_tradnl" sz="2800">
                <a:solidFill>
                  <a:schemeClr val="accent6">
                    <a:lumMod val="75000"/>
                  </a:schemeClr>
                </a:solidFill>
              </a:rPr>
              <a:t>Propaga copias de transmisiones válidas  y otras señales (Colisiones e interferencias)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Rectangle 2"/>
          <p:cNvSpPr>
            <a:spLocks noGrp="1" noChangeArrowheads="1"/>
          </p:cNvSpPr>
          <p:nvPr>
            <p:ph type="title"/>
          </p:nvPr>
        </p:nvSpPr>
        <p:spPr>
          <a:xfrm>
            <a:off x="577051" y="32828"/>
            <a:ext cx="8740080" cy="1143000"/>
          </a:xfr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>
              <a:defRPr/>
            </a:pPr>
            <a:r>
              <a:rPr lang="es-ES_tradnl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Repetidores/</a:t>
            </a:r>
            <a:r>
              <a:rPr lang="es-ES_tradnl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Lan</a:t>
            </a:r>
            <a:r>
              <a:rPr lang="es-ES_tradnl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Drivers</a:t>
            </a:r>
            <a:r>
              <a:rPr lang="es-ES_tradnl" dirty="0">
                <a:solidFill>
                  <a:schemeClr val="accent2"/>
                </a:solidFill>
              </a:rPr>
              <a:t> 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396904" y="1377580"/>
            <a:ext cx="8915400" cy="5382312"/>
            <a:chOff x="396904" y="1377580"/>
            <a:chExt cx="8915400" cy="5382312"/>
          </a:xfrm>
        </p:grpSpPr>
        <p:pic>
          <p:nvPicPr>
            <p:cNvPr id="4100" name="Picture 3" descr="F9_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96904" y="1377580"/>
              <a:ext cx="8915400" cy="3923628"/>
            </a:xfrm>
            <a:prstGeom prst="rect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  <a:miter lim="800000"/>
              <a:headEnd/>
              <a:tailEnd/>
            </a:ln>
          </p:spPr>
        </p:pic>
        <p:graphicFrame>
          <p:nvGraphicFramePr>
            <p:cNvPr id="4098" name="Object 10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30559718"/>
                </p:ext>
              </p:extLst>
            </p:nvPr>
          </p:nvGraphicFramePr>
          <p:xfrm>
            <a:off x="3459191" y="1700808"/>
            <a:ext cx="2790825" cy="1011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3" imgW="2792160" imgH="1011960" progId="">
                    <p:embed/>
                  </p:oleObj>
                </mc:Choice>
                <mc:Fallback>
                  <p:oleObj name="VISIO" r:id="rId3" imgW="2792160" imgH="1011960" progId="">
                    <p:embed/>
                    <p:pic>
                      <p:nvPicPr>
                        <p:cNvPr id="0" name="Object 10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9191" y="1700808"/>
                          <a:ext cx="2790825" cy="10112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52530" y="3309510"/>
              <a:ext cx="2039896" cy="3450382"/>
            </a:xfrm>
            <a:prstGeom prst="rect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  <a:miter lim="800000"/>
              <a:headEnd/>
              <a:tailEnd/>
            </a:ln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69024" y="4116705"/>
              <a:ext cx="3832521" cy="2369005"/>
            </a:xfrm>
            <a:prstGeom prst="rect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7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7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76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67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761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2"/>
          <p:cNvSpPr>
            <a:spLocks noGrp="1" noChangeArrowheads="1"/>
          </p:cNvSpPr>
          <p:nvPr>
            <p:ph type="title"/>
          </p:nvPr>
        </p:nvSpPr>
        <p:spPr>
          <a:xfrm>
            <a:off x="776288" y="333375"/>
            <a:ext cx="8569325" cy="1143000"/>
          </a:xfr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>
                <a:lumMod val="7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s-ES_tradnl" i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Puentes (Bridge)</a:t>
            </a:r>
          </a:p>
        </p:txBody>
      </p:sp>
      <p:sp>
        <p:nvSpPr>
          <p:cNvPr id="368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4488" y="1600200"/>
            <a:ext cx="9072562" cy="4565650"/>
          </a:xfr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>
                <a:lumMod val="75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sz="2800" b="1" i="1" kern="1200">
                <a:solidFill>
                  <a:schemeClr val="accent6">
                    <a:lumMod val="75000"/>
                  </a:schemeClr>
                </a:solidFill>
                <a:latin typeface="Arial" charset="0"/>
              </a:rPr>
              <a:t>Conectan dos segmentos de LAN.</a:t>
            </a:r>
          </a:p>
          <a:p>
            <a:pPr>
              <a:spcBef>
                <a:spcPct val="0"/>
              </a:spcBef>
            </a:pPr>
            <a:r>
              <a:rPr lang="es-ES_tradnl" sz="2800" b="1" i="1" kern="1200">
                <a:solidFill>
                  <a:schemeClr val="accent6">
                    <a:lumMod val="75000"/>
                  </a:schemeClr>
                </a:solidFill>
                <a:latin typeface="Arial" charset="0"/>
              </a:rPr>
              <a:t>Filtro de Direcciones MAC con dos Puertas</a:t>
            </a:r>
          </a:p>
          <a:p>
            <a:pPr>
              <a:spcBef>
                <a:spcPct val="0"/>
              </a:spcBef>
            </a:pPr>
            <a:r>
              <a:rPr lang="es-ES_tradnl" sz="2800" b="1" i="1" kern="1200">
                <a:solidFill>
                  <a:schemeClr val="accent6">
                    <a:lumMod val="75000"/>
                  </a:schemeClr>
                </a:solidFill>
                <a:latin typeface="Arial" charset="0"/>
              </a:rPr>
              <a:t>Encamina los paquetes entre ellos (Tabla de Encaminamiento). </a:t>
            </a:r>
          </a:p>
          <a:p>
            <a:pPr>
              <a:spcBef>
                <a:spcPct val="0"/>
              </a:spcBef>
            </a:pPr>
            <a:r>
              <a:rPr lang="es-ES_tradnl" sz="2800" b="1" i="1" kern="1200">
                <a:solidFill>
                  <a:schemeClr val="accent6">
                    <a:lumMod val="75000"/>
                  </a:schemeClr>
                </a:solidFill>
                <a:latin typeface="Arial" charset="0"/>
              </a:rPr>
              <a:t>Soluciona problemas de Interferencia y Colisiones.</a:t>
            </a:r>
          </a:p>
          <a:p>
            <a:pPr>
              <a:spcBef>
                <a:spcPct val="0"/>
              </a:spcBef>
            </a:pPr>
            <a:r>
              <a:rPr lang="es-ES_tradnl" sz="2800" b="1" i="1" kern="1200">
                <a:solidFill>
                  <a:schemeClr val="accent6">
                    <a:lumMod val="75000"/>
                  </a:schemeClr>
                </a:solidFill>
                <a:latin typeface="Arial" charset="0"/>
              </a:rPr>
              <a:t>Vincula medios físicos de distinto Tipo</a:t>
            </a:r>
          </a:p>
          <a:p>
            <a:pPr>
              <a:spcBef>
                <a:spcPct val="0"/>
              </a:spcBef>
            </a:pPr>
            <a:r>
              <a:rPr lang="es-ES_tradnl" sz="2800" b="1" i="1" kern="1200">
                <a:solidFill>
                  <a:schemeClr val="accent6">
                    <a:lumMod val="75000"/>
                  </a:schemeClr>
                </a:solidFill>
                <a:latin typeface="Arial" charset="0"/>
              </a:rPr>
              <a:t>Filtrado de Cuadros --&gt;&gt; </a:t>
            </a:r>
            <a:r>
              <a:rPr lang="es-ES_tradnl" sz="2800" b="1" i="1" kern="1200">
                <a:solidFill>
                  <a:schemeClr val="accent6">
                    <a:lumMod val="75000"/>
                  </a:schemeClr>
                </a:solidFill>
                <a:latin typeface="Arial" charset="0"/>
                <a:sym typeface="Wingdings 3" pitchFamily="18" charset="2"/>
              </a:rPr>
              <a:t>Solo envía los necesarios a determinada distancia.</a:t>
            </a:r>
            <a:endParaRPr lang="es-ES_tradnl" sz="2800" b="1" i="1" kern="1200">
              <a:solidFill>
                <a:schemeClr val="accent6">
                  <a:lumMod val="75000"/>
                </a:schemeClr>
              </a:solidFill>
              <a:latin typeface="Arial" charset="0"/>
            </a:endParaRPr>
          </a:p>
          <a:p>
            <a:pPr>
              <a:spcBef>
                <a:spcPct val="0"/>
              </a:spcBef>
            </a:pPr>
            <a:endParaRPr lang="es-ES_tradnl" sz="2800" b="1" i="1" kern="1200">
              <a:solidFill>
                <a:schemeClr val="accent6">
                  <a:lumMod val="75000"/>
                </a:schemeClr>
              </a:solidFill>
              <a:latin typeface="Arial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6" name="Rectangle 2"/>
          <p:cNvSpPr>
            <a:spLocks noGrp="1" noChangeArrowheads="1"/>
          </p:cNvSpPr>
          <p:nvPr>
            <p:ph type="title"/>
          </p:nvPr>
        </p:nvSpPr>
        <p:spPr>
          <a:xfrm>
            <a:off x="344488" y="227815"/>
            <a:ext cx="9256712" cy="1143000"/>
          </a:xfr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>
                <a:lumMod val="7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s-ES_tradnl" i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Puentes (Bridge)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30724" name="Picture 4" descr="F9_4"/>
          <p:cNvPicPr>
            <a:picLocks noChangeAspect="1" noChangeArrowheads="1"/>
          </p:cNvPicPr>
          <p:nvPr/>
        </p:nvPicPr>
        <p:blipFill>
          <a:blip r:embed="rId2" cstate="print">
            <a:lum bright="-40000" contrast="40000"/>
          </a:blip>
          <a:srcRect/>
          <a:stretch>
            <a:fillRect/>
          </a:stretch>
        </p:blipFill>
        <p:spPr bwMode="auto">
          <a:xfrm>
            <a:off x="457200" y="1676400"/>
            <a:ext cx="9144000" cy="4419600"/>
          </a:xfrm>
          <a:prstGeom prst="rect">
            <a:avLst/>
          </a:prstGeom>
          <a:noFill/>
          <a:ln w="76200">
            <a:solidFill>
              <a:schemeClr val="accent2">
                <a:lumMod val="75000"/>
              </a:schemeClr>
            </a:solidFill>
            <a:miter lim="800000"/>
            <a:headEnd/>
            <a:tailEnd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F455695E-D34C-4B51-A1B5-835BD2522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504" y="4869160"/>
            <a:ext cx="1988992" cy="9525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>
                <a:lumMod val="75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9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9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966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2"/>
          <p:cNvSpPr>
            <a:spLocks noGrp="1" noChangeArrowheads="1"/>
          </p:cNvSpPr>
          <p:nvPr>
            <p:ph type="title"/>
          </p:nvPr>
        </p:nvSpPr>
        <p:spPr>
          <a:xfrm>
            <a:off x="400050" y="228600"/>
            <a:ext cx="9144000" cy="1143000"/>
          </a:xfr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>
                <a:lumMod val="7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s-ES_tradnl" i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Puentes (Bridge)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31748" name="Picture 4" descr="F9_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0050" y="1786880"/>
            <a:ext cx="9144000" cy="4724400"/>
          </a:xfrm>
          <a:prstGeom prst="rect">
            <a:avLst/>
          </a:prstGeom>
          <a:noFill/>
          <a:ln w="76200">
            <a:solidFill>
              <a:schemeClr val="accent2"/>
            </a:solidFill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688" y="4149080"/>
            <a:ext cx="936104" cy="845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232" y="4073623"/>
            <a:ext cx="1019601" cy="921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9010650" cy="1143000"/>
          </a:xfr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>
                <a:lumMod val="7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s-ES_tradnl" i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Puentes (Bridge)</a:t>
            </a:r>
          </a:p>
        </p:txBody>
      </p:sp>
      <p:pic>
        <p:nvPicPr>
          <p:cNvPr id="32771" name="Picture 4" descr="F9_7"/>
          <p:cNvPicPr>
            <a:picLocks noChangeAspect="1" noChangeArrowheads="1"/>
          </p:cNvPicPr>
          <p:nvPr/>
        </p:nvPicPr>
        <p:blipFill>
          <a:blip r:embed="rId2" cstate="print">
            <a:lum bright="-20000" contrast="34000"/>
          </a:blip>
          <a:srcRect/>
          <a:stretch>
            <a:fillRect/>
          </a:stretch>
        </p:blipFill>
        <p:spPr bwMode="auto">
          <a:xfrm>
            <a:off x="533400" y="1524000"/>
            <a:ext cx="8991600" cy="4467225"/>
          </a:xfrm>
          <a:prstGeom prst="rect">
            <a:avLst/>
          </a:prstGeom>
          <a:solidFill>
            <a:srgbClr val="EAEAEA"/>
          </a:solidFill>
          <a:ln w="76200">
            <a:solidFill>
              <a:schemeClr val="accent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304800"/>
            <a:ext cx="8401050" cy="1143000"/>
          </a:xfr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>
              <a:defRPr/>
            </a:pPr>
            <a:r>
              <a:rPr lang="es-ES_tradnl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Puerta de Enlace (Gateway)</a:t>
            </a:r>
          </a:p>
        </p:txBody>
      </p:sp>
      <p:sp>
        <p:nvSpPr>
          <p:cNvPr id="372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676400"/>
            <a:ext cx="8420100" cy="4114800"/>
          </a:xfr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>
              <a:defRPr/>
            </a:pPr>
            <a:r>
              <a:rPr lang="es-ES_tradnl" sz="2800" b="1" i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Comunican diferentes arquitecturas y entornos</a:t>
            </a:r>
          </a:p>
          <a:p>
            <a:pPr>
              <a:defRPr/>
            </a:pPr>
            <a:r>
              <a:rPr lang="es-ES_tradnl" sz="2800" b="1" i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Interconectan redes </a:t>
            </a:r>
            <a:r>
              <a:rPr lang="es-ES_tradnl" sz="2800" b="1" i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heterogéneas</a:t>
            </a:r>
            <a:r>
              <a:rPr lang="es-ES_tradnl" sz="2800" b="1" i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 que no utilizan las mismas :</a:t>
            </a:r>
          </a:p>
          <a:p>
            <a:pPr lvl="3">
              <a:defRPr/>
            </a:pPr>
            <a:r>
              <a:rPr lang="es-ES_tradnl" sz="2800" b="1" i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Arquitecturas </a:t>
            </a:r>
          </a:p>
          <a:p>
            <a:pPr lvl="3">
              <a:defRPr/>
            </a:pPr>
            <a:r>
              <a:rPr lang="es-ES_tradnl" sz="2800" b="1" i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Lenguajes</a:t>
            </a:r>
          </a:p>
          <a:p>
            <a:pPr lvl="3">
              <a:defRPr/>
            </a:pPr>
            <a:r>
              <a:rPr lang="es-ES_tradnl" sz="2800" b="1" i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Estructura de formato de Datos</a:t>
            </a:r>
          </a:p>
          <a:p>
            <a:pPr lvl="3">
              <a:defRPr/>
            </a:pPr>
            <a:r>
              <a:rPr lang="es-ES_tradnl" sz="2800" b="1" i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Protocolo de Comunicaciones 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 idx="4294967295"/>
          </p:nvPr>
        </p:nvSpPr>
        <p:spPr>
          <a:xfrm>
            <a:off x="1281113" y="115888"/>
            <a:ext cx="8424862" cy="1143000"/>
          </a:xfr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chemeClr val="accent2"/>
            </a:solidFill>
          </a:ln>
        </p:spPr>
        <p:txBody>
          <a:bodyPr anchor="t"/>
          <a:lstStyle/>
          <a:p>
            <a:r>
              <a:rPr lang="es-AR" sz="5400" i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Dispositivos / E. Activo </a:t>
            </a:r>
            <a:endParaRPr lang="en-US" sz="5400" i="1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  <p:sp>
        <p:nvSpPr>
          <p:cNvPr id="53251" name="Content Placeholder 2"/>
          <p:cNvSpPr>
            <a:spLocks noGrp="1"/>
          </p:cNvSpPr>
          <p:nvPr>
            <p:ph idx="4294967295"/>
          </p:nvPr>
        </p:nvSpPr>
        <p:spPr>
          <a:xfrm>
            <a:off x="0" y="1557338"/>
            <a:ext cx="9906000" cy="5111750"/>
          </a:xfr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chemeClr val="accent2"/>
            </a:solidFill>
          </a:ln>
        </p:spPr>
        <p:txBody>
          <a:bodyPr/>
          <a:lstStyle/>
          <a:p>
            <a:pPr marL="609600" indent="-609600" algn="just">
              <a:lnSpc>
                <a:spcPct val="90000"/>
              </a:lnSpc>
              <a:buFontTx/>
              <a:buNone/>
            </a:pPr>
            <a:r>
              <a:rPr lang="es-AR" sz="3600" b="1" i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Hardware No Administrable:</a:t>
            </a:r>
          </a:p>
          <a:p>
            <a:pPr marL="990600" lvl="1" indent="-533400" algn="just">
              <a:lnSpc>
                <a:spcPct val="90000"/>
              </a:lnSpc>
              <a:buFontTx/>
              <a:buChar char="•"/>
            </a:pPr>
            <a:r>
              <a:rPr lang="es-AR" sz="3600" b="1" i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Refiere a equipamiento que no  requiere configuración. Simplemente se lo conecta, se le conectan las interfaces y el equipo cumple su función. </a:t>
            </a:r>
          </a:p>
          <a:p>
            <a:pPr marL="990600" lvl="1" indent="-533400" algn="just">
              <a:lnSpc>
                <a:spcPct val="90000"/>
              </a:lnSpc>
              <a:buFontTx/>
              <a:buChar char="•"/>
            </a:pPr>
            <a:r>
              <a:rPr lang="es-AR" sz="3600" b="1" i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Simplicidad de instalación pero poco flexible.</a:t>
            </a:r>
          </a:p>
          <a:p>
            <a:pPr marL="990600" lvl="1" indent="-533400" algn="just">
              <a:lnSpc>
                <a:spcPct val="90000"/>
              </a:lnSpc>
              <a:buFontTx/>
              <a:buChar char="•"/>
            </a:pPr>
            <a:r>
              <a:rPr lang="es-AR" sz="3600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HUBs</a:t>
            </a:r>
            <a:r>
              <a:rPr lang="es-AR" sz="36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, Media </a:t>
            </a:r>
            <a:r>
              <a:rPr lang="es-AR" sz="3600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Converters</a:t>
            </a:r>
            <a:r>
              <a:rPr lang="es-AR" sz="36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, </a:t>
            </a:r>
            <a:r>
              <a:rPr lang="es-AR" sz="3600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Switches</a:t>
            </a:r>
            <a:r>
              <a:rPr lang="es-AR" sz="36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 AP. Hogareños.</a:t>
            </a:r>
          </a:p>
        </p:txBody>
      </p:sp>
    </p:spTree>
    <p:extLst>
      <p:ext uri="{BB962C8B-B14F-4D97-AF65-F5344CB8AC3E}">
        <p14:creationId xmlns:p14="http://schemas.microsoft.com/office/powerpoint/2010/main" val="416347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3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325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0" grpId="0" animBg="1"/>
      <p:bldP spid="53251" grpId="0" uiExpand="1" build="p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488950" y="188913"/>
            <a:ext cx="9131300" cy="1143000"/>
          </a:xfr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r>
              <a:rPr lang="es-ES_tradnl" b="1" i="1">
                <a:solidFill>
                  <a:schemeClr val="accent2"/>
                </a:solidFill>
                <a:latin typeface="Arial" charset="0"/>
              </a:rPr>
              <a:t>Puerta de Enlace (Gateway)</a:t>
            </a:r>
          </a:p>
        </p:txBody>
      </p:sp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8950" y="1557338"/>
            <a:ext cx="9144000" cy="5095875"/>
          </a:xfrm>
          <a:prstGeom prst="rect">
            <a:avLst/>
          </a:prstGeom>
          <a:gradFill rotWithShape="0">
            <a:gsLst>
              <a:gs pos="0">
                <a:srgbClr val="FF9900"/>
              </a:gs>
              <a:gs pos="100000">
                <a:schemeClr val="bg1"/>
              </a:gs>
            </a:gsLst>
            <a:lin ang="5400000" scaled="1"/>
          </a:gradFill>
          <a:ln w="76200" algn="ctr">
            <a:solidFill>
              <a:schemeClr val="accent2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>
          <a:xfrm>
            <a:off x="412750" y="228600"/>
            <a:ext cx="8921750" cy="1143000"/>
          </a:xfr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>
              <a:defRPr/>
            </a:pPr>
            <a:r>
              <a:rPr lang="es-ES_tradnl" b="1" i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Monitor de Red </a:t>
            </a:r>
            <a:endParaRPr lang="es-ES_tradnl">
              <a:solidFill>
                <a:schemeClr val="accent2"/>
              </a:solidFill>
            </a:endParaRPr>
          </a:p>
        </p:txBody>
      </p:sp>
      <p:sp>
        <p:nvSpPr>
          <p:cNvPr id="374787" name="Rectangle 3"/>
          <p:cNvSpPr>
            <a:spLocks noChangeArrowheads="1"/>
          </p:cNvSpPr>
          <p:nvPr/>
        </p:nvSpPr>
        <p:spPr bwMode="auto">
          <a:xfrm>
            <a:off x="412750" y="1676400"/>
            <a:ext cx="9112250" cy="45624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defRPr/>
            </a:pPr>
            <a:r>
              <a:rPr lang="es-ES_tradnl" sz="360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Sistema (Hard y Soft) utilizado para medir el Nivel de Desempeño del Sistema de Red.</a:t>
            </a:r>
          </a:p>
          <a:p>
            <a:pPr>
              <a:lnSpc>
                <a:spcPct val="100000"/>
              </a:lnSpc>
              <a:spcBef>
                <a:spcPct val="0"/>
              </a:spcBef>
              <a:defRPr/>
            </a:pPr>
            <a:r>
              <a:rPr lang="es-ES_tradnl" sz="360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Supervisa hechos específicos y labra estadísticas.</a:t>
            </a:r>
          </a:p>
          <a:p>
            <a:pPr>
              <a:lnSpc>
                <a:spcPct val="100000"/>
              </a:lnSpc>
              <a:spcBef>
                <a:spcPct val="0"/>
              </a:spcBef>
              <a:defRPr/>
            </a:pPr>
            <a:r>
              <a:rPr lang="es-ES_tradnl" sz="360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Informa Trafico , Nivel de Colisiones , Uso de Dispositivos, Estaciones F/S,  Etc.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>
          <a:xfrm>
            <a:off x="488504" y="2952"/>
            <a:ext cx="9001000" cy="1143000"/>
          </a:xfr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txBody>
          <a:bodyPr/>
          <a:lstStyle/>
          <a:p>
            <a:pPr>
              <a:defRPr/>
            </a:pPr>
            <a:r>
              <a:rPr lang="es-ES_tradnl" b="1" i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Monitor de Red </a:t>
            </a:r>
            <a:endParaRPr lang="es-ES_tradnl">
              <a:solidFill>
                <a:srgbClr val="003399"/>
              </a:solidFill>
            </a:endParaRP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0" y="1225689"/>
            <a:ext cx="9906000" cy="50783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_tradnl" sz="3600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Deben ser supervisados por el Administrador de los servicios de la Intranet/Red. 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_tradnl" sz="3600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Deben ser configurados con los servicios necesarios para poder realizar dicha supervisión  (Firewall , Proxy, </a:t>
            </a:r>
            <a:r>
              <a:rPr lang="es-ES_tradnl" sz="3600" dirty="0" err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Etc</a:t>
            </a:r>
            <a:r>
              <a:rPr lang="es-ES_tradnl" sz="3600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). 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_tradnl" sz="3600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Son una herramienta esencial para medir el desempeño de la red.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_tradnl" sz="3600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Existen productos generales y propietarios.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CLUST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58" y="-33282"/>
            <a:ext cx="9906000" cy="706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6835" name="Rectangle 3"/>
          <p:cNvSpPr>
            <a:spLocks noGrp="1" noChangeArrowheads="1"/>
          </p:cNvSpPr>
          <p:nvPr>
            <p:ph type="title"/>
          </p:nvPr>
        </p:nvSpPr>
        <p:spPr>
          <a:xfrm>
            <a:off x="4304928" y="908720"/>
            <a:ext cx="5256584" cy="710952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>
              <a:defRPr/>
            </a:pPr>
            <a:r>
              <a:rPr lang="es-ES_tradnl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Monitor de Red</a:t>
            </a:r>
            <a:r>
              <a:rPr lang="es-ES_tradnl" b="1" i="1" dirty="0">
                <a:solidFill>
                  <a:srgbClr val="99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</a:t>
            </a:r>
            <a:endParaRPr lang="es-ES_tradnl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EXPLO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7859" name="Rectangle 3"/>
          <p:cNvSpPr>
            <a:spLocks noGrp="1" noChangeArrowheads="1"/>
          </p:cNvSpPr>
          <p:nvPr>
            <p:ph type="title"/>
          </p:nvPr>
        </p:nvSpPr>
        <p:spPr>
          <a:xfrm>
            <a:off x="2667000" y="1066800"/>
            <a:ext cx="8420100" cy="1143000"/>
          </a:xfrm>
        </p:spPr>
        <p:txBody>
          <a:bodyPr/>
          <a:lstStyle/>
          <a:p>
            <a:pPr>
              <a:defRPr/>
            </a:pPr>
            <a:r>
              <a:rPr lang="es-ES_tradnl" b="1" i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Monitor de Red </a:t>
            </a:r>
            <a:endParaRPr lang="es-ES_tradnl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9" name="Rectangle 3"/>
          <p:cNvSpPr>
            <a:spLocks noGrp="1" noChangeArrowheads="1"/>
          </p:cNvSpPr>
          <p:nvPr>
            <p:ph type="title"/>
          </p:nvPr>
        </p:nvSpPr>
        <p:spPr>
          <a:xfrm>
            <a:off x="344488" y="188640"/>
            <a:ext cx="9212188" cy="782960"/>
          </a:xfr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s-ES_tradnl" b="1" i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Monitor de Red </a:t>
            </a: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861740"/>
            <a:ext cx="9361040" cy="57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08057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Mis documentos\3-UNIVERSIDAD DE PALERMO\8- DOCUMENTACIÓN-PRACTICOS\Imagenes WWW-Administración -Varias\EXPLO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4499" name="Rectangle 3"/>
          <p:cNvSpPr>
            <a:spLocks noGrp="1" noChangeArrowheads="1"/>
          </p:cNvSpPr>
          <p:nvPr>
            <p:ph type="title"/>
          </p:nvPr>
        </p:nvSpPr>
        <p:spPr>
          <a:xfrm>
            <a:off x="838200" y="0"/>
            <a:ext cx="8420100" cy="1143000"/>
          </a:xfrm>
        </p:spPr>
        <p:txBody>
          <a:bodyPr/>
          <a:lstStyle/>
          <a:p>
            <a:pPr>
              <a:defRPr/>
            </a:pPr>
            <a:r>
              <a:rPr lang="es-ES_tradnl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Monitor de Red</a:t>
            </a:r>
            <a:r>
              <a:rPr lang="es-ES_tradnl" b="1" i="1" dirty="0">
                <a:solidFill>
                  <a:srgbClr val="99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477742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026" descr="C:\Mis documentos\3-UNIVERSIDAD DE PALERMO\8- DOCUMENTACIÓN-PRACTICOS\Imagenes WWW-Administración -Varias\EXPLOR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3475" name="Rectangle 1027"/>
          <p:cNvSpPr>
            <a:spLocks noGrp="1" noChangeArrowheads="1"/>
          </p:cNvSpPr>
          <p:nvPr>
            <p:ph type="title"/>
          </p:nvPr>
        </p:nvSpPr>
        <p:spPr>
          <a:xfrm>
            <a:off x="2057400" y="0"/>
            <a:ext cx="8420100" cy="1143000"/>
          </a:xfrm>
        </p:spPr>
        <p:txBody>
          <a:bodyPr/>
          <a:lstStyle/>
          <a:p>
            <a:pPr>
              <a:defRPr/>
            </a:pPr>
            <a:r>
              <a:rPr lang="es-ES_tradnl" b="1" i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Monitor de Red </a:t>
            </a:r>
            <a:endParaRPr lang="es-ES_tradnl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6008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4" descr="C:\Mis documentos\3-UNIVERSIDAD DE PALERMO\8- DOCUMENTACIÓN-PRACTICOS\Imagenes WWW-Administración -Varias\TRANS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5029200"/>
            <a:ext cx="8420100" cy="1143000"/>
          </a:xfrm>
        </p:spPr>
        <p:txBody>
          <a:bodyPr/>
          <a:lstStyle/>
          <a:p>
            <a:pPr>
              <a:defRPr/>
            </a:pPr>
            <a:r>
              <a:rPr lang="es-ES_tradnl" b="1" i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Monitor de Red </a:t>
            </a:r>
            <a:endParaRPr lang="es-ES_tradnl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3613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088904" y="2750338"/>
            <a:ext cx="3960440" cy="3919021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>
              <a:buNone/>
            </a:pPr>
            <a:r>
              <a:rPr lang="es-ES" sz="3000" b="1" dirty="0">
                <a:latin typeface="Arial" panose="020B0604020202020204" pitchFamily="34" charset="0"/>
                <a:cs typeface="Arial" panose="020B0604020202020204" pitchFamily="34" charset="0"/>
              </a:rPr>
              <a:t>¿Preguntas?</a:t>
            </a:r>
          </a:p>
          <a:p>
            <a:pPr>
              <a:buNone/>
            </a:pPr>
            <a:r>
              <a:rPr lang="es-E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Any</a:t>
            </a:r>
            <a:r>
              <a:rPr lang="es-ES" sz="3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  <a:r>
              <a:rPr lang="es-ES" sz="3000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>
              <a:buNone/>
            </a:pPr>
            <a:r>
              <a:rPr lang="es-E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Dúvidas</a:t>
            </a:r>
            <a:r>
              <a:rPr lang="es-ES" sz="3000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>
              <a:buNone/>
            </a:pPr>
            <a:r>
              <a:rPr lang="fr-FR" sz="3000" b="1" dirty="0">
                <a:latin typeface="Arial" panose="020B0604020202020204" pitchFamily="34" charset="0"/>
                <a:cs typeface="Arial" panose="020B0604020202020204" pitchFamily="34" charset="0"/>
              </a:rPr>
              <a:t>Des questions?</a:t>
            </a:r>
          </a:p>
          <a:p>
            <a:pPr>
              <a:buNone/>
            </a:pPr>
            <a:r>
              <a:rPr lang="it-IT" sz="3000" b="1" dirty="0">
                <a:latin typeface="Arial" panose="020B0604020202020204" pitchFamily="34" charset="0"/>
                <a:cs typeface="Arial" panose="020B0604020202020204" pitchFamily="34" charset="0"/>
              </a:rPr>
              <a:t>Qualche domanda?</a:t>
            </a:r>
            <a:endParaRPr lang="es-E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s-E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Eine</a:t>
            </a:r>
            <a:r>
              <a:rPr lang="es-ES" sz="3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Frage</a:t>
            </a:r>
            <a:r>
              <a:rPr lang="es-ES" sz="3000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>
              <a:buNone/>
            </a:pPr>
            <a:r>
              <a:rPr lang="ru-RU" sz="3000" b="1" dirty="0">
                <a:latin typeface="Arial" panose="020B0604020202020204" pitchFamily="34" charset="0"/>
                <a:cs typeface="Arial" panose="020B0604020202020204" pitchFamily="34" charset="0"/>
              </a:rPr>
              <a:t>Есть вопросы?</a:t>
            </a:r>
            <a:endParaRPr lang="es-E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13 Grupo"/>
          <p:cNvGrpSpPr/>
          <p:nvPr/>
        </p:nvGrpSpPr>
        <p:grpSpPr>
          <a:xfrm>
            <a:off x="2072680" y="2879724"/>
            <a:ext cx="1746837" cy="3621110"/>
            <a:chOff x="3000364" y="2879724"/>
            <a:chExt cx="438151" cy="3621110"/>
          </a:xfrm>
        </p:grpSpPr>
        <p:pic>
          <p:nvPicPr>
            <p:cNvPr id="5" name="Picture 6" descr="E:\Usuarios\Nieves\Desktop\PORTUGUES-0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00364" y="4000504"/>
              <a:ext cx="438150" cy="328613"/>
            </a:xfrm>
            <a:prstGeom prst="rect">
              <a:avLst/>
            </a:prstGeom>
            <a:noFill/>
          </p:spPr>
        </p:pic>
        <p:pic>
          <p:nvPicPr>
            <p:cNvPr id="6" name="Picture 7" descr="E:\Usuarios\Nieves\Desktop\FRANCES-02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000364" y="4572008"/>
              <a:ext cx="438151" cy="328612"/>
            </a:xfrm>
            <a:prstGeom prst="rect">
              <a:avLst/>
            </a:prstGeom>
            <a:noFill/>
          </p:spPr>
        </p:pic>
        <p:pic>
          <p:nvPicPr>
            <p:cNvPr id="7" name="Picture 8" descr="E:\Usuarios\Nieves\Desktop\ITALIANO-02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000364" y="5100651"/>
              <a:ext cx="438150" cy="328613"/>
            </a:xfrm>
            <a:prstGeom prst="rect">
              <a:avLst/>
            </a:prstGeom>
            <a:noFill/>
          </p:spPr>
        </p:pic>
        <p:pic>
          <p:nvPicPr>
            <p:cNvPr id="8" name="Picture 9" descr="E:\Usuarios\Nieves\Desktop\ALEMAN-02.pn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000364" y="5643578"/>
              <a:ext cx="438150" cy="328612"/>
            </a:xfrm>
            <a:prstGeom prst="rect">
              <a:avLst/>
            </a:prstGeom>
            <a:noFill/>
          </p:spPr>
        </p:pic>
        <p:pic>
          <p:nvPicPr>
            <p:cNvPr id="9" name="Picture 10" descr="E:\Usuarios\Nieves\Desktop\RUSO-02.pn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000364" y="6172222"/>
              <a:ext cx="438150" cy="328612"/>
            </a:xfrm>
            <a:prstGeom prst="rect">
              <a:avLst/>
            </a:prstGeom>
            <a:noFill/>
          </p:spPr>
        </p:pic>
        <p:pic>
          <p:nvPicPr>
            <p:cNvPr id="10" name="Picture 5" descr="E:\Usuarios\Nieves\Desktop\INGLES-02.png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3008305" y="3475040"/>
              <a:ext cx="420687" cy="311150"/>
            </a:xfrm>
            <a:prstGeom prst="rect">
              <a:avLst/>
            </a:prstGeom>
            <a:noFill/>
          </p:spPr>
        </p:pic>
        <p:pic>
          <p:nvPicPr>
            <p:cNvPr id="1028" name="Picture 4" descr="E:\Usuarios\Nieves\Desktop\arggg-02.png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3000364" y="2879724"/>
              <a:ext cx="427038" cy="334962"/>
            </a:xfrm>
            <a:prstGeom prst="rect">
              <a:avLst/>
            </a:prstGeom>
            <a:noFill/>
          </p:spPr>
        </p:pic>
      </p:grpSp>
      <p:pic>
        <p:nvPicPr>
          <p:cNvPr id="11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88465" y="332656"/>
            <a:ext cx="2160240" cy="206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9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 idx="4294967295"/>
          </p:nvPr>
        </p:nvSpPr>
        <p:spPr>
          <a:xfrm>
            <a:off x="1281113" y="115888"/>
            <a:ext cx="8424862" cy="1143000"/>
          </a:xfr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chemeClr val="accent2"/>
            </a:solidFill>
          </a:ln>
        </p:spPr>
        <p:txBody>
          <a:bodyPr anchor="t"/>
          <a:lstStyle/>
          <a:p>
            <a:r>
              <a:rPr lang="es-AR" sz="5400" i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Dispositivos/E. Activo </a:t>
            </a:r>
            <a:endParaRPr lang="en-US" sz="5400" i="1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  <p:sp>
        <p:nvSpPr>
          <p:cNvPr id="53251" name="Content Placeholder 2"/>
          <p:cNvSpPr>
            <a:spLocks noGrp="1"/>
          </p:cNvSpPr>
          <p:nvPr>
            <p:ph idx="4294967295"/>
          </p:nvPr>
        </p:nvSpPr>
        <p:spPr>
          <a:xfrm>
            <a:off x="0" y="1557338"/>
            <a:ext cx="9906000" cy="5111750"/>
          </a:xfr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chemeClr val="accent2"/>
            </a:solidFill>
          </a:ln>
        </p:spPr>
        <p:txBody>
          <a:bodyPr/>
          <a:lstStyle/>
          <a:p>
            <a:pPr marL="609600" indent="-609600" algn="just">
              <a:lnSpc>
                <a:spcPct val="90000"/>
              </a:lnSpc>
              <a:buFontTx/>
              <a:buNone/>
            </a:pPr>
            <a:r>
              <a:rPr lang="es-AR" sz="3600" b="1" i="1" dirty="0">
                <a:solidFill>
                  <a:schemeClr val="accent4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Hardware Administrable</a:t>
            </a:r>
          </a:p>
          <a:p>
            <a:pPr marL="990600" lvl="1" indent="-533400" algn="just">
              <a:lnSpc>
                <a:spcPct val="90000"/>
              </a:lnSpc>
              <a:buFontTx/>
              <a:buChar char="•"/>
            </a:pPr>
            <a:r>
              <a:rPr lang="es-AR" sz="36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Refiere a equipamiento que requiere o permite la configuración de parámetros.</a:t>
            </a:r>
          </a:p>
          <a:p>
            <a:pPr marL="990600" lvl="1" indent="-533400" algn="just">
              <a:lnSpc>
                <a:spcPct val="90000"/>
              </a:lnSpc>
              <a:buFontTx/>
              <a:buChar char="•"/>
            </a:pPr>
            <a:r>
              <a:rPr lang="es-AR" sz="3600" b="1" i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Muchas veces la </a:t>
            </a:r>
            <a:r>
              <a:rPr lang="es-AR" sz="3600" b="1" i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config</a:t>
            </a:r>
            <a:r>
              <a:rPr lang="es-AR" sz="3600" b="1" i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. de fabrica permite conectarlos sin configurarlos y en ciertos entornos simples funcionan correctamente.</a:t>
            </a:r>
          </a:p>
          <a:p>
            <a:pPr marL="990600" lvl="1" indent="-533400" algn="just">
              <a:lnSpc>
                <a:spcPct val="90000"/>
              </a:lnSpc>
              <a:buFontTx/>
              <a:buChar char="•"/>
            </a:pPr>
            <a:r>
              <a:rPr lang="es-AR" sz="3600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HUBs</a:t>
            </a:r>
            <a:r>
              <a:rPr lang="es-AR" sz="36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, </a:t>
            </a:r>
            <a:r>
              <a:rPr lang="es-AR" sz="3600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Switches</a:t>
            </a:r>
            <a:r>
              <a:rPr lang="es-AR" sz="36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, Access Point, </a:t>
            </a:r>
            <a:r>
              <a:rPr lang="es-AR" sz="3600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Routers</a:t>
            </a:r>
            <a:r>
              <a:rPr lang="es-AR" sz="36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, Firewalls.</a:t>
            </a:r>
          </a:p>
        </p:txBody>
      </p:sp>
    </p:spTree>
    <p:extLst>
      <p:ext uri="{BB962C8B-B14F-4D97-AF65-F5344CB8AC3E}">
        <p14:creationId xmlns:p14="http://schemas.microsoft.com/office/powerpoint/2010/main" val="614362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325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325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325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3251">
                                            <p:bg/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3251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3251">
                                            <p:bg/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3251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3251">
                                            <p:bg/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3251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3251">
                                            <p:bg/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3251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0" grpId="0" animBg="1"/>
      <p:bldP spid="53251" grpId="0" uiExpand="1" build="p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 txBox="1">
            <a:spLocks noGrp="1"/>
          </p:cNvSpPr>
          <p:nvPr/>
        </p:nvSpPr>
        <p:spPr bwMode="auto">
          <a:xfrm>
            <a:off x="7099300" y="6248400"/>
            <a:ext cx="206375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fld id="{6F3127BF-507A-4D71-B03C-D99A34BFD491}" type="slidenum">
              <a:rPr lang="en-US" sz="1400" b="0" i="0">
                <a:latin typeface="+mn-lt"/>
              </a:rPr>
              <a:pPr algn="r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t>50</a:t>
            </a:fld>
            <a:endParaRPr lang="en-US" sz="1400" b="0" i="0">
              <a:latin typeface="+mn-lt"/>
            </a:endParaRPr>
          </a:p>
        </p:txBody>
      </p:sp>
      <p:graphicFrame>
        <p:nvGraphicFramePr>
          <p:cNvPr id="57347" name="Object 2"/>
          <p:cNvGraphicFramePr>
            <a:graphicFrameLocks noChangeAspect="1"/>
          </p:cNvGraphicFramePr>
          <p:nvPr/>
        </p:nvGraphicFramePr>
        <p:xfrm>
          <a:off x="0" y="0"/>
          <a:ext cx="9906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" r:id="rId2" imgW="4572000" imgH="3429000" progId="PowerPoint.Slide.8">
                  <p:embed/>
                </p:oleObj>
              </mc:Choice>
              <mc:Fallback>
                <p:oleObj name="Diapositiva" r:id="rId2" imgW="4572000" imgH="3429000" progId="PowerPoint.Slide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906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906000" cy="981075"/>
          </a:xfr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chemeClr val="accent2"/>
            </a:solidFill>
            <a:headEnd type="none" w="med" len="med"/>
            <a:tailEnd type="none" w="med" len="med"/>
          </a:ln>
        </p:spPr>
        <p:txBody>
          <a:bodyPr anchor="t"/>
          <a:lstStyle/>
          <a:p>
            <a:r>
              <a:rPr lang="es-AR" sz="4800" i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Dispositivos Administrables</a:t>
            </a:r>
            <a:endParaRPr lang="en-US" sz="4800" i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  <p:sp>
        <p:nvSpPr>
          <p:cNvPr id="54275" name="Content Placeholder 2"/>
          <p:cNvSpPr>
            <a:spLocks noGrp="1"/>
          </p:cNvSpPr>
          <p:nvPr>
            <p:ph idx="4294967295"/>
          </p:nvPr>
        </p:nvSpPr>
        <p:spPr>
          <a:xfrm>
            <a:off x="0" y="1124745"/>
            <a:ext cx="9906000" cy="5733256"/>
          </a:xfr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chemeClr val="accent2"/>
            </a:solidFill>
            <a:headEnd type="none" w="med" len="med"/>
            <a:tailEnd type="none" w="med" len="med"/>
          </a:ln>
        </p:spPr>
        <p:txBody>
          <a:bodyPr/>
          <a:lstStyle/>
          <a:p>
            <a:pPr marL="400050">
              <a:lnSpc>
                <a:spcPct val="90000"/>
              </a:lnSpc>
            </a:pPr>
            <a:r>
              <a:rPr lang="es-AR" sz="28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Interfaz que permite al usuario configurarlo.</a:t>
            </a:r>
          </a:p>
          <a:p>
            <a:pPr marL="400050">
              <a:lnSpc>
                <a:spcPct val="90000"/>
              </a:lnSpc>
            </a:pPr>
            <a:r>
              <a:rPr lang="es-AR" sz="2400" b="1" i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Interfaz WEB: “Amigable” y simple de configurar pero limitada. Requiere conectarlo a través de una interfaz </a:t>
            </a:r>
            <a:r>
              <a:rPr lang="es-AR" sz="2400" b="1" i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ethernet</a:t>
            </a:r>
            <a:r>
              <a:rPr lang="es-AR" sz="2400" b="1" i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. Es importante la configuración de fabrica del equipo. Posibilidad de Factory </a:t>
            </a:r>
            <a:r>
              <a:rPr lang="es-AR" sz="2400" b="1" i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Reset</a:t>
            </a:r>
            <a:r>
              <a:rPr lang="es-AR" sz="2400" b="1" i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.</a:t>
            </a:r>
          </a:p>
          <a:p>
            <a:pPr marL="400050">
              <a:lnSpc>
                <a:spcPct val="90000"/>
              </a:lnSpc>
            </a:pPr>
            <a:r>
              <a:rPr lang="es-AR" sz="24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Interfaz de consola: Más flexible pero menos “amigable”. Se conecta por terminal a través de conexiones asincrónicas serie. CLI (</a:t>
            </a:r>
            <a:r>
              <a:rPr lang="es-AR" sz="2400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Command</a:t>
            </a:r>
            <a:r>
              <a:rPr lang="es-AR" sz="24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Line Interface).</a:t>
            </a:r>
          </a:p>
          <a:p>
            <a:pPr marL="400050">
              <a:lnSpc>
                <a:spcPct val="90000"/>
              </a:lnSpc>
            </a:pPr>
            <a:r>
              <a:rPr lang="es-AR" sz="2400" b="1" i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Interfaz telnet: Ídem consola solo que a través de interfaz </a:t>
            </a:r>
            <a:r>
              <a:rPr lang="es-AR" sz="2400" b="1" i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ethernet</a:t>
            </a:r>
            <a:r>
              <a:rPr lang="es-AR" sz="2400" b="1" i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. Es flexible y permite la conexión remota</a:t>
            </a:r>
          </a:p>
          <a:p>
            <a:pPr marL="400050">
              <a:lnSpc>
                <a:spcPct val="90000"/>
              </a:lnSpc>
            </a:pPr>
            <a:r>
              <a:rPr lang="es-AR" sz="24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Interfaz SSH: Ídem telnet pero segura.</a:t>
            </a:r>
          </a:p>
          <a:p>
            <a:pPr marL="400050">
              <a:lnSpc>
                <a:spcPct val="90000"/>
              </a:lnSpc>
            </a:pPr>
            <a:r>
              <a:rPr lang="es-AR" sz="2400" b="1" i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Interfaz FTP o TFTP: Para actualizaciones de software y subida y bajada de configuraciones normalmente.</a:t>
            </a:r>
            <a:r>
              <a:rPr lang="es-AR" b="1" i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</a:t>
            </a:r>
            <a:endParaRPr lang="en-US" sz="2000" b="1" i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5427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5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4" grpId="0" animBg="1"/>
      <p:bldP spid="54275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/>
          <p:cNvSpPr>
            <a:spLocks noGrp="1" noChangeArrowheads="1"/>
          </p:cNvSpPr>
          <p:nvPr>
            <p:ph type="title"/>
          </p:nvPr>
        </p:nvSpPr>
        <p:spPr>
          <a:xfrm>
            <a:off x="272480" y="224086"/>
            <a:ext cx="9433048" cy="1143000"/>
          </a:xfrm>
          <a:solidFill>
            <a:schemeClr val="accent2">
              <a:lumMod val="40000"/>
              <a:lumOff val="60000"/>
            </a:schemeClr>
          </a:solidFill>
          <a:ln w="76200">
            <a:solidFill>
              <a:srgbClr val="003399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s-ES_tradnl" sz="40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Hardware Interfaz de Red</a:t>
            </a:r>
          </a:p>
        </p:txBody>
      </p:sp>
      <p:pic>
        <p:nvPicPr>
          <p:cNvPr id="1030" name="Picture 6" descr="LINKSYSCISCO PLACA INALAMBRICA PCI 54mbps  WMP54G USS 10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847" y="4141009"/>
            <a:ext cx="2752977" cy="2263721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accent2"/>
            </a:solidFill>
            <a:miter lim="800000"/>
            <a:headEnd/>
            <a:tailEnd/>
          </a:ln>
        </p:spPr>
      </p:pic>
      <p:graphicFrame>
        <p:nvGraphicFramePr>
          <p:cNvPr id="102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6540993"/>
              </p:ext>
            </p:extLst>
          </p:nvPr>
        </p:nvGraphicFramePr>
        <p:xfrm>
          <a:off x="632520" y="1680607"/>
          <a:ext cx="3888432" cy="2127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3" imgW="2724290" imgH="2254366" progId="PBrush">
                  <p:embed/>
                </p:oleObj>
              </mc:Choice>
              <mc:Fallback>
                <p:oleObj name="Imagen de mapa de bits" r:id="rId3" imgW="2724290" imgH="2254366" progId="PBrush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520" y="1680607"/>
                        <a:ext cx="3888432" cy="2127920"/>
                      </a:xfrm>
                      <a:prstGeom prst="rect">
                        <a:avLst/>
                      </a:prstGeom>
                      <a:noFill/>
                      <a:ln w="76200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6918314"/>
              </p:ext>
            </p:extLst>
          </p:nvPr>
        </p:nvGraphicFramePr>
        <p:xfrm>
          <a:off x="5394757" y="1680607"/>
          <a:ext cx="4003243" cy="205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5" imgW="2717460" imgH="1143059" progId="Paint.Picture">
                  <p:embed/>
                </p:oleObj>
              </mc:Choice>
              <mc:Fallback>
                <p:oleObj name="Imagen de mapa de bits" r:id="rId5" imgW="2717460" imgH="1143059" progId="Paint.Picture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4757" y="1680607"/>
                        <a:ext cx="4003243" cy="2053212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 w="76200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Imagen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3166" y="4797152"/>
            <a:ext cx="1838325" cy="1543050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9203" y="4025418"/>
            <a:ext cx="3108797" cy="2379312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accent2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99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99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99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9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90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Rectangle 2"/>
          <p:cNvSpPr>
            <a:spLocks noGrp="1" noChangeArrowheads="1"/>
          </p:cNvSpPr>
          <p:nvPr>
            <p:ph type="title"/>
          </p:nvPr>
        </p:nvSpPr>
        <p:spPr>
          <a:xfrm>
            <a:off x="632520" y="304800"/>
            <a:ext cx="8765480" cy="1143000"/>
          </a:xfrm>
          <a:solidFill>
            <a:schemeClr val="accent2">
              <a:lumMod val="40000"/>
              <a:lumOff val="60000"/>
            </a:schemeClr>
          </a:solidFill>
          <a:ln w="76200">
            <a:solidFill>
              <a:srgbClr val="003399"/>
            </a:solidFill>
          </a:ln>
        </p:spPr>
        <p:txBody>
          <a:bodyPr/>
          <a:lstStyle/>
          <a:p>
            <a:pPr>
              <a:defRPr/>
            </a:pPr>
            <a:r>
              <a:rPr lang="es-ES_tradnl" sz="4000" b="1" i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Hardware Interfaz de Red (NIC)</a:t>
            </a:r>
            <a:endParaRPr lang="es-ES_tradnl" sz="4000">
              <a:solidFill>
                <a:schemeClr val="accent2"/>
              </a:solidFill>
            </a:endParaRPr>
          </a:p>
        </p:txBody>
      </p:sp>
      <p:grpSp>
        <p:nvGrpSpPr>
          <p:cNvPr id="8195" name="Group 5"/>
          <p:cNvGrpSpPr>
            <a:grpSpLocks/>
          </p:cNvGrpSpPr>
          <p:nvPr/>
        </p:nvGrpSpPr>
        <p:grpSpPr bwMode="auto">
          <a:xfrm>
            <a:off x="247650" y="1676400"/>
            <a:ext cx="9410700" cy="4876800"/>
            <a:chOff x="156" y="1056"/>
            <a:chExt cx="5928" cy="3072"/>
          </a:xfrm>
        </p:grpSpPr>
        <p:pic>
          <p:nvPicPr>
            <p:cNvPr id="8196" name="Picture 3" descr="F8_1"/>
            <p:cNvPicPr>
              <a:picLocks noChangeAspect="1" noChangeArrowheads="1"/>
            </p:cNvPicPr>
            <p:nvPr/>
          </p:nvPicPr>
          <p:blipFill>
            <a:blip r:embed="rId2" cstate="print">
              <a:lum bright="-40000" contrast="60000"/>
            </a:blip>
            <a:srcRect/>
            <a:stretch>
              <a:fillRect/>
            </a:stretch>
          </p:blipFill>
          <p:spPr bwMode="auto">
            <a:xfrm>
              <a:off x="156" y="1056"/>
              <a:ext cx="4316" cy="3072"/>
            </a:xfrm>
            <a:prstGeom prst="rect">
              <a:avLst/>
            </a:prstGeom>
            <a:noFill/>
            <a:ln w="76200">
              <a:solidFill>
                <a:schemeClr val="accent2"/>
              </a:solidFill>
              <a:miter lim="800000"/>
              <a:headEnd/>
              <a:tailEnd/>
            </a:ln>
          </p:spPr>
        </p:pic>
        <p:pic>
          <p:nvPicPr>
            <p:cNvPr id="8197" name="Picture 4" descr="F8_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64" y="1056"/>
              <a:ext cx="1820" cy="3072"/>
            </a:xfrm>
            <a:prstGeom prst="rect">
              <a:avLst/>
            </a:prstGeom>
            <a:noFill/>
            <a:ln w="76200">
              <a:solidFill>
                <a:schemeClr val="accent2"/>
              </a:solidFill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8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8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81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8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6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 idx="4294967295"/>
          </p:nvPr>
        </p:nvSpPr>
        <p:spPr>
          <a:xfrm>
            <a:off x="416497" y="188913"/>
            <a:ext cx="9073008" cy="1143000"/>
          </a:xfr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rgbClr val="003399"/>
            </a:solidFill>
          </a:ln>
        </p:spPr>
        <p:txBody>
          <a:bodyPr/>
          <a:lstStyle/>
          <a:p>
            <a:r>
              <a:rPr lang="es-AR" sz="40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La Dirección MAC </a:t>
            </a:r>
            <a:endParaRPr lang="en-US" sz="4000" b="1" i="1" dirty="0">
              <a:solidFill>
                <a:schemeClr val="accent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28464" y="1526688"/>
            <a:ext cx="9561513" cy="5373687"/>
          </a:xfr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chemeClr val="accent2"/>
            </a:solidFill>
            <a:headEnd type="none" w="med" len="med"/>
            <a:tailEnd type="none" w="med" len="med"/>
          </a:ln>
        </p:spPr>
        <p:txBody>
          <a:bodyPr/>
          <a:lstStyle/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AR" sz="28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Identifica a la interfaz NIC. </a:t>
            </a:r>
          </a:p>
          <a:p>
            <a:pPr marL="990600" lvl="1" indent="-533400">
              <a:lnSpc>
                <a:spcPct val="90000"/>
              </a:lnSpc>
              <a:buFontTx/>
              <a:buChar char="•"/>
            </a:pPr>
            <a:r>
              <a:rPr lang="es-AR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Un host o </a:t>
            </a:r>
            <a:r>
              <a:rPr lang="es-AR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router</a:t>
            </a:r>
            <a:r>
              <a:rPr lang="es-AR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tendría a lo sumo tantas direcciones MAC como placas NIC.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AR" sz="2800" b="1" i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Compuesta por 6 octetos que se escriben en hexadecimal separados por : , - , o . de a uno o dos octetos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AR" sz="28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Los </a:t>
            </a:r>
            <a:r>
              <a:rPr lang="es-AR" sz="3600" b="1" i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primeros 3</a:t>
            </a:r>
            <a:r>
              <a:rPr lang="es-AR" sz="28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Identifican al fabricante. Conocidos como OUI (</a:t>
            </a:r>
            <a:r>
              <a:rPr lang="es-AR" sz="2800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Organisationally</a:t>
            </a:r>
            <a:r>
              <a:rPr lang="es-AR" sz="28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</a:t>
            </a:r>
            <a:r>
              <a:rPr lang="es-AR" sz="2800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Unique</a:t>
            </a:r>
            <a:r>
              <a:rPr lang="es-AR" sz="28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</a:t>
            </a:r>
            <a:r>
              <a:rPr lang="es-AR" sz="2800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Identifier</a:t>
            </a:r>
            <a:r>
              <a:rPr lang="es-AR" sz="28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)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AR" sz="2800" b="1" i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Los </a:t>
            </a:r>
            <a:r>
              <a:rPr lang="es-AR" sz="3600" b="1" i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últimos 3</a:t>
            </a:r>
            <a:r>
              <a:rPr lang="es-AR" sz="2800" b="1" i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</a:t>
            </a:r>
            <a:r>
              <a:rPr lang="es-AR" sz="2800" b="1" i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al número de serie de la placa.</a:t>
            </a:r>
          </a:p>
          <a:p>
            <a:pPr marL="609600" indent="-609600" algn="ctr">
              <a:lnSpc>
                <a:spcPct val="90000"/>
              </a:lnSpc>
              <a:buFontTx/>
              <a:buNone/>
            </a:pPr>
            <a:r>
              <a:rPr lang="es-AR" sz="36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De esta forma la dirección MAC es única.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endParaRPr lang="en-US" sz="2800" b="1" i="1" dirty="0">
              <a:solidFill>
                <a:schemeClr val="accent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662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5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52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8" grpId="0" animBg="1"/>
      <p:bldP spid="3" grpId="0" build="p" animBg="1"/>
    </p:bldLst>
  </p:timing>
</p:sld>
</file>

<file path=ppt/theme/theme1.xml><?xml version="1.0" encoding="utf-8"?>
<a:theme xmlns:a="http://schemas.openxmlformats.org/drawingml/2006/main" name="Presentación en blanco">
  <a:themeElements>
    <a:clrScheme name="Presentación en blanc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Presentación en blanc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57150" cap="flat" cmpd="thickThin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0" fontAlgn="base" latinLnBrk="0" hangingPunct="0">
          <a:lnSpc>
            <a:spcPct val="12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4000" b="1" i="1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57150" cap="flat" cmpd="thickThin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0" fontAlgn="base" latinLnBrk="0" hangingPunct="0">
          <a:lnSpc>
            <a:spcPct val="12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4000" b="1" i="1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</a:defRPr>
        </a:defPPr>
      </a:lstStyle>
    </a:lnDef>
  </a:objectDefaults>
  <a:extraClrSchemeLst>
    <a:extraClrScheme>
      <a:clrScheme name="Presentación en blanc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ción en blanc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ción en blanco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ción en blanco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ción en blanc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ción en blanc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ción en blanc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4673</TotalTime>
  <Words>2024</Words>
  <Application>Microsoft Office PowerPoint</Application>
  <PresentationFormat>A4 (210 x 297 mm)</PresentationFormat>
  <Paragraphs>237</Paragraphs>
  <Slides>50</Slides>
  <Notes>7</Notes>
  <HiddenSlides>0</HiddenSlides>
  <MMClips>0</MMClips>
  <ScaleCrop>false</ScaleCrop>
  <HeadingPairs>
    <vt:vector size="8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3</vt:i4>
      </vt:variant>
      <vt:variant>
        <vt:lpstr>Títulos de diapositiva</vt:lpstr>
      </vt:variant>
      <vt:variant>
        <vt:i4>50</vt:i4>
      </vt:variant>
    </vt:vector>
  </HeadingPairs>
  <TitlesOfParts>
    <vt:vector size="60" baseType="lpstr">
      <vt:lpstr>Arial</vt:lpstr>
      <vt:lpstr>Arial Black</vt:lpstr>
      <vt:lpstr>Calibri</vt:lpstr>
      <vt:lpstr>Tahoma</vt:lpstr>
      <vt:lpstr>Times New Roman</vt:lpstr>
      <vt:lpstr>Verdana</vt:lpstr>
      <vt:lpstr>Presentación en blanco</vt:lpstr>
      <vt:lpstr>Imagen de mapa de bits</vt:lpstr>
      <vt:lpstr>VISIO</vt:lpstr>
      <vt:lpstr>Diapositiva</vt:lpstr>
      <vt:lpstr>Tecnología de Redes 2634 Introducción a las Comunicaciones 3007</vt:lpstr>
      <vt:lpstr>Tecnología de Redes 2634 Introducción a las Comunicaciones 3007</vt:lpstr>
      <vt:lpstr>Dispositivos / E. Activo </vt:lpstr>
      <vt:lpstr>Dispositivos / E. Activo </vt:lpstr>
      <vt:lpstr>Dispositivos/E. Activo </vt:lpstr>
      <vt:lpstr>Dispositivos Administrables</vt:lpstr>
      <vt:lpstr>Hardware Interfaz de Red</vt:lpstr>
      <vt:lpstr>Hardware Interfaz de Red (NIC)</vt:lpstr>
      <vt:lpstr>La Dirección MAC </vt:lpstr>
      <vt:lpstr>La Dirección MAC </vt:lpstr>
      <vt:lpstr>La Dirección MAC </vt:lpstr>
      <vt:lpstr>Componentes de Red Modem</vt:lpstr>
      <vt:lpstr>Modems</vt:lpstr>
      <vt:lpstr>HARDWARE DE TELECOMUNICACIONES MODEM</vt:lpstr>
      <vt:lpstr>HARDWARE DE TELECOMUNICACIONES (MODEM)</vt:lpstr>
      <vt:lpstr>Modem Extensiones de LANS </vt:lpstr>
      <vt:lpstr>HARDWARE DE TELECOMUNICACIONES  (MODEM)</vt:lpstr>
      <vt:lpstr>HARDWARE DE TELECOMUNICACIONES MODEM  -Tipos</vt:lpstr>
      <vt:lpstr>HARDWARE DE TELECOMUNICACIONES MODEM  -Tipos (interfaces)</vt:lpstr>
      <vt:lpstr>HARDWARE DE TELECOMUNICACIONES MODEM - </vt:lpstr>
      <vt:lpstr>MODEM Uso en líneas telefónicas</vt:lpstr>
      <vt:lpstr>HARDWARE DE TELECOMUNICACIONES DATA TERMINAL UNIT – Modem Digital</vt:lpstr>
      <vt:lpstr>HARDWARE DE TELECOMUNICACIONES DATA TERMINAL UNIT – Cablemodem ADSL  </vt:lpstr>
      <vt:lpstr>HARDWARE DE TELECOMUNICACIONES DATA TERMINAL UNIT – Cablemodem ADSL  </vt:lpstr>
      <vt:lpstr>HARDWARE DE TELECOMUNICACIONES DATA TERMINAL UNIT – Cablemodem ADSL  </vt:lpstr>
      <vt:lpstr>HARDWARE DE TELECOMUNICACIONES Multiplexores</vt:lpstr>
      <vt:lpstr>Multiplexores </vt:lpstr>
      <vt:lpstr>Multiplexores</vt:lpstr>
      <vt:lpstr>Concentrador (Hub)</vt:lpstr>
      <vt:lpstr>Concentrador (Hub) Tareas</vt:lpstr>
      <vt:lpstr>HARDWARE DE TELECOMUNICACIONES Concentradores</vt:lpstr>
      <vt:lpstr>HARDWARE DE TELECOMUNICACIONES Concentradores</vt:lpstr>
      <vt:lpstr>Amplificador - Repetidor </vt:lpstr>
      <vt:lpstr>Repetidores/Lan Drivers </vt:lpstr>
      <vt:lpstr>Puentes (Bridge)</vt:lpstr>
      <vt:lpstr>Puentes (Bridge)</vt:lpstr>
      <vt:lpstr>Puentes (Bridge)</vt:lpstr>
      <vt:lpstr>Puentes (Bridge)</vt:lpstr>
      <vt:lpstr>Puerta de Enlace (Gateway)</vt:lpstr>
      <vt:lpstr>Puerta de Enlace (Gateway)</vt:lpstr>
      <vt:lpstr>Monitor de Red </vt:lpstr>
      <vt:lpstr>Monitor de Red </vt:lpstr>
      <vt:lpstr>Monitor de Red </vt:lpstr>
      <vt:lpstr>Monitor de Red </vt:lpstr>
      <vt:lpstr>Monitor de Red </vt:lpstr>
      <vt:lpstr>Monitor de Red </vt:lpstr>
      <vt:lpstr>Monitor de Red </vt:lpstr>
      <vt:lpstr>Monitor de Red </vt:lpstr>
      <vt:lpstr>Presentación de PowerPoint</vt:lpstr>
      <vt:lpstr>Presentación de PowerPoint</vt:lpstr>
    </vt:vector>
  </TitlesOfParts>
  <Manager/>
  <Company>Redes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Tecbared-Introcom</dc:title>
  <dc:subject>Tecnologia Basica de redes</dc:subject>
  <dc:creator>Mg Pablo Alejandro Lena </dc:creator>
  <dc:description>_x000d_
Hardware y Software de Telecomunicaciones_x000d_
Nº 1_x000d_
</dc:description>
  <cp:lastModifiedBy>Pablo Alejandro Lena</cp:lastModifiedBy>
  <cp:revision>552</cp:revision>
  <cp:lastPrinted>2001-08-15T02:44:10Z</cp:lastPrinted>
  <dcterms:created xsi:type="dcterms:W3CDTF">2000-04-03T00:38:42Z</dcterms:created>
  <dcterms:modified xsi:type="dcterms:W3CDTF">2023-03-26T18:30:46Z</dcterms:modified>
  <cp:category>Transparencias de Clase</cp:category>
</cp:coreProperties>
</file>